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80" r:id="rId4"/>
    <p:sldId id="286" r:id="rId5"/>
    <p:sldId id="281" r:id="rId6"/>
    <p:sldId id="284" r:id="rId7"/>
    <p:sldId id="285" r:id="rId8"/>
    <p:sldId id="283" r:id="rId9"/>
    <p:sldId id="263" r:id="rId10"/>
    <p:sldId id="267" r:id="rId11"/>
    <p:sldId id="268" r:id="rId12"/>
    <p:sldId id="270" r:id="rId13"/>
    <p:sldId id="271" r:id="rId14"/>
    <p:sldId id="272" r:id="rId15"/>
    <p:sldId id="273" r:id="rId16"/>
    <p:sldId id="274" r:id="rId17"/>
    <p:sldId id="275" r:id="rId18"/>
    <p:sldId id="276" r:id="rId19"/>
    <p:sldId id="277" r:id="rId20"/>
    <p:sldId id="278" r:id="rId21"/>
    <p:sldId id="279" r:id="rId22"/>
    <p:sldId id="287" r:id="rId23"/>
    <p:sldId id="288" r:id="rId24"/>
    <p:sldId id="26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BA5F6F-C466-4F54-ACE5-51E1707CA7D8}" type="datetimeFigureOut">
              <a:rPr lang="en-US" smtClean="0"/>
              <a:t>6/28/2022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7883F5-8A48-4748-BE8A-471E28C1F63E}" type="slidenum">
              <a:rPr lang="en-US" smtClean="0"/>
              <a:t>‹#›</a:t>
            </a:fld>
            <a:endParaRPr lang="en-US"/>
          </a:p>
        </p:txBody>
      </p:sp>
    </p:spTree>
    <p:extLst>
      <p:ext uri="{BB962C8B-B14F-4D97-AF65-F5344CB8AC3E}">
        <p14:creationId xmlns:p14="http://schemas.microsoft.com/office/powerpoint/2010/main" val="397748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8396F2A-8FB1-481D-A518-5A1E303327CF}" type="datetimeFigureOut">
              <a:rPr lang="en-US" smtClean="0"/>
              <a:t>6/28/2022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1D7BF0-3F01-4C1A-A8C1-EDEA8CED2A40}" type="slidenum">
              <a:rPr lang="en-US" smtClean="0"/>
              <a:t>‹#›</a:t>
            </a:fld>
            <a:endParaRPr lang="en-US"/>
          </a:p>
        </p:txBody>
      </p:sp>
    </p:spTree>
    <p:extLst>
      <p:ext uri="{BB962C8B-B14F-4D97-AF65-F5344CB8AC3E}">
        <p14:creationId xmlns:p14="http://schemas.microsoft.com/office/powerpoint/2010/main" val="66095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396F2A-8FB1-481D-A518-5A1E303327CF}" type="datetimeFigureOut">
              <a:rPr lang="en-US" smtClean="0"/>
              <a:t>6/28/2022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1D7BF0-3F01-4C1A-A8C1-EDEA8CED2A40}" type="slidenum">
              <a:rPr lang="en-US" smtClean="0"/>
              <a:t>‹#›</a:t>
            </a:fld>
            <a:endParaRPr lang="en-US"/>
          </a:p>
        </p:txBody>
      </p:sp>
    </p:spTree>
    <p:extLst>
      <p:ext uri="{BB962C8B-B14F-4D97-AF65-F5344CB8AC3E}">
        <p14:creationId xmlns:p14="http://schemas.microsoft.com/office/powerpoint/2010/main" val="2265376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8396F2A-8FB1-481D-A518-5A1E303327CF}" type="datetimeFigureOut">
              <a:rPr lang="en-US" smtClean="0"/>
              <a:t>6/28/2022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1D7BF0-3F01-4C1A-A8C1-EDEA8CED2A40}" type="slidenum">
              <a:rPr lang="en-US" smtClean="0"/>
              <a:t>‹#›</a:t>
            </a:fld>
            <a:endParaRPr lang="en-US"/>
          </a:p>
        </p:txBody>
      </p:sp>
    </p:spTree>
    <p:extLst>
      <p:ext uri="{BB962C8B-B14F-4D97-AF65-F5344CB8AC3E}">
        <p14:creationId xmlns:p14="http://schemas.microsoft.com/office/powerpoint/2010/main" val="3981886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8396F2A-8FB1-481D-A518-5A1E303327CF}" type="datetimeFigureOut">
              <a:rPr lang="en-US" smtClean="0"/>
              <a:t>6/28/2022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1D7BF0-3F01-4C1A-A8C1-EDEA8CED2A40}" type="slidenum">
              <a:rPr lang="en-US" smtClean="0"/>
              <a:t>‹#›</a:t>
            </a:fld>
            <a:endParaRPr lang="en-US"/>
          </a:p>
        </p:txBody>
      </p:sp>
    </p:spTree>
    <p:extLst>
      <p:ext uri="{BB962C8B-B14F-4D97-AF65-F5344CB8AC3E}">
        <p14:creationId xmlns:p14="http://schemas.microsoft.com/office/powerpoint/2010/main" val="4037965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8396F2A-8FB1-481D-A518-5A1E303327CF}" type="datetimeFigureOut">
              <a:rPr lang="en-US" smtClean="0"/>
              <a:t>6/28/2022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1D7BF0-3F01-4C1A-A8C1-EDEA8CED2A40}" type="slidenum">
              <a:rPr lang="en-US" smtClean="0"/>
              <a:t>‹#›</a:t>
            </a:fld>
            <a:endParaRPr lang="en-US"/>
          </a:p>
        </p:txBody>
      </p:sp>
    </p:spTree>
    <p:extLst>
      <p:ext uri="{BB962C8B-B14F-4D97-AF65-F5344CB8AC3E}">
        <p14:creationId xmlns:p14="http://schemas.microsoft.com/office/powerpoint/2010/main" val="2543035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8396F2A-8FB1-481D-A518-5A1E303327CF}" type="datetimeFigureOut">
              <a:rPr lang="en-US" smtClean="0"/>
              <a:t>6/28/2022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1D7BF0-3F01-4C1A-A8C1-EDEA8CED2A40}" type="slidenum">
              <a:rPr lang="en-US" smtClean="0"/>
              <a:t>‹#›</a:t>
            </a:fld>
            <a:endParaRPr lang="en-US"/>
          </a:p>
        </p:txBody>
      </p:sp>
    </p:spTree>
    <p:extLst>
      <p:ext uri="{BB962C8B-B14F-4D97-AF65-F5344CB8AC3E}">
        <p14:creationId xmlns:p14="http://schemas.microsoft.com/office/powerpoint/2010/main" val="2974755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396F2A-8FB1-481D-A518-5A1E303327CF}" type="datetimeFigureOut">
              <a:rPr lang="en-US" smtClean="0"/>
              <a:t>6/28/2022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1D7BF0-3F01-4C1A-A8C1-EDEA8CED2A40}" type="slidenum">
              <a:rPr lang="en-US" smtClean="0"/>
              <a:t>‹#›</a:t>
            </a:fld>
            <a:endParaRPr lang="en-US"/>
          </a:p>
        </p:txBody>
      </p:sp>
    </p:spTree>
    <p:extLst>
      <p:ext uri="{BB962C8B-B14F-4D97-AF65-F5344CB8AC3E}">
        <p14:creationId xmlns:p14="http://schemas.microsoft.com/office/powerpoint/2010/main" val="1577538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396F2A-8FB1-481D-A518-5A1E303327CF}" type="datetimeFigureOut">
              <a:rPr lang="en-US" smtClean="0"/>
              <a:t>6/28/2022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1D7BF0-3F01-4C1A-A8C1-EDEA8CED2A40}" type="slidenum">
              <a:rPr lang="en-US" smtClean="0"/>
              <a:t>‹#›</a:t>
            </a:fld>
            <a:endParaRPr lang="en-US"/>
          </a:p>
        </p:txBody>
      </p:sp>
    </p:spTree>
    <p:extLst>
      <p:ext uri="{BB962C8B-B14F-4D97-AF65-F5344CB8AC3E}">
        <p14:creationId xmlns:p14="http://schemas.microsoft.com/office/powerpoint/2010/main" val="3883823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396F2A-8FB1-481D-A518-5A1E303327CF}" type="datetimeFigureOut">
              <a:rPr lang="en-US" smtClean="0"/>
              <a:t>6/28/2022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1D7BF0-3F01-4C1A-A8C1-EDEA8CED2A40}" type="slidenum">
              <a:rPr lang="en-US" smtClean="0"/>
              <a:t>‹#›</a:t>
            </a:fld>
            <a:endParaRPr lang="en-US"/>
          </a:p>
        </p:txBody>
      </p:sp>
    </p:spTree>
    <p:extLst>
      <p:ext uri="{BB962C8B-B14F-4D97-AF65-F5344CB8AC3E}">
        <p14:creationId xmlns:p14="http://schemas.microsoft.com/office/powerpoint/2010/main" val="1327694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396F2A-8FB1-481D-A518-5A1E303327CF}" type="datetimeFigureOut">
              <a:rPr lang="en-US" smtClean="0"/>
              <a:t>6/28/2022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1D7BF0-3F01-4C1A-A8C1-EDEA8CED2A40}" type="slidenum">
              <a:rPr lang="en-US" smtClean="0"/>
              <a:t>‹#›</a:t>
            </a:fld>
            <a:endParaRPr lang="en-US"/>
          </a:p>
        </p:txBody>
      </p:sp>
    </p:spTree>
    <p:extLst>
      <p:ext uri="{BB962C8B-B14F-4D97-AF65-F5344CB8AC3E}">
        <p14:creationId xmlns:p14="http://schemas.microsoft.com/office/powerpoint/2010/main" val="2519385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396F2A-8FB1-481D-A518-5A1E303327CF}" type="datetimeFigureOut">
              <a:rPr lang="en-US" smtClean="0"/>
              <a:t>6/28/2022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1D7BF0-3F01-4C1A-A8C1-EDEA8CED2A40}" type="slidenum">
              <a:rPr lang="en-US" smtClean="0"/>
              <a:t>‹#›</a:t>
            </a:fld>
            <a:endParaRPr lang="en-US"/>
          </a:p>
        </p:txBody>
      </p:sp>
    </p:spTree>
    <p:extLst>
      <p:ext uri="{BB962C8B-B14F-4D97-AF65-F5344CB8AC3E}">
        <p14:creationId xmlns:p14="http://schemas.microsoft.com/office/powerpoint/2010/main" val="2305994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396F2A-8FB1-481D-A518-5A1E303327CF}" type="datetimeFigureOut">
              <a:rPr lang="en-US" smtClean="0"/>
              <a:t>6/28/2022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1D7BF0-3F01-4C1A-A8C1-EDEA8CED2A40}" type="slidenum">
              <a:rPr lang="en-US" smtClean="0"/>
              <a:t>‹#›</a:t>
            </a:fld>
            <a:endParaRPr lang="en-US"/>
          </a:p>
        </p:txBody>
      </p:sp>
    </p:spTree>
    <p:extLst>
      <p:ext uri="{BB962C8B-B14F-4D97-AF65-F5344CB8AC3E}">
        <p14:creationId xmlns:p14="http://schemas.microsoft.com/office/powerpoint/2010/main" val="42114741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paritua@wdnuganda.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www.effective-states.org/wp-content/uploads/2016/10/briefing_papersfinal-pdfsesid_bp_23_public-sector-reform-Uganda.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3600" dirty="0" smtClean="0"/>
              <a:t>Role of Citizens’ </a:t>
            </a:r>
            <a:r>
              <a:rPr lang="en-US" sz="3600" dirty="0"/>
              <a:t>P</a:t>
            </a:r>
            <a:r>
              <a:rPr lang="en-US" sz="3600" dirty="0" smtClean="0"/>
              <a:t>articipation in Enhancing Parliament’s Mandate of Promoting Accountability and Efficient Service Delivery in the Public Sector in Uganda</a:t>
            </a:r>
            <a:endParaRPr lang="en-US" sz="3600" dirty="0"/>
          </a:p>
        </p:txBody>
      </p:sp>
      <p:sp>
        <p:nvSpPr>
          <p:cNvPr id="3" name="Subtitle 2"/>
          <p:cNvSpPr>
            <a:spLocks noGrp="1"/>
          </p:cNvSpPr>
          <p:nvPr>
            <p:ph type="subTitle" idx="1"/>
          </p:nvPr>
        </p:nvSpPr>
        <p:spPr/>
        <p:txBody>
          <a:bodyPr/>
          <a:lstStyle/>
          <a:p>
            <a:r>
              <a:rPr lang="en-US" dirty="0" smtClean="0"/>
              <a:t>Presentation by: Perry </a:t>
            </a:r>
            <a:r>
              <a:rPr lang="en-US" dirty="0" err="1" smtClean="0"/>
              <a:t>Aritua</a:t>
            </a:r>
            <a:r>
              <a:rPr lang="en-US" dirty="0" smtClean="0"/>
              <a:t>, Executive Director, Women’s Democracy Network-Uganda Chapter; Email: </a:t>
            </a:r>
            <a:r>
              <a:rPr lang="en-US" dirty="0" smtClean="0">
                <a:hlinkClick r:id="rId2"/>
              </a:rPr>
              <a:t>paritua@wdnuganda.org</a:t>
            </a:r>
            <a:endParaRPr lang="en-US" dirty="0" smtClean="0"/>
          </a:p>
          <a:p>
            <a:endParaRPr lang="en-US" dirty="0"/>
          </a:p>
        </p:txBody>
      </p:sp>
    </p:spTree>
    <p:extLst>
      <p:ext uri="{BB962C8B-B14F-4D97-AF65-F5344CB8AC3E}">
        <p14:creationId xmlns:p14="http://schemas.microsoft.com/office/powerpoint/2010/main" val="2007768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 out of the presentation</a:t>
            </a:r>
            <a:endParaRPr lang="en-US" dirty="0"/>
          </a:p>
        </p:txBody>
      </p:sp>
      <p:sp>
        <p:nvSpPr>
          <p:cNvPr id="3" name="Content Placeholder 2"/>
          <p:cNvSpPr>
            <a:spLocks noGrp="1"/>
          </p:cNvSpPr>
          <p:nvPr>
            <p:ph idx="1"/>
          </p:nvPr>
        </p:nvSpPr>
        <p:spPr/>
        <p:txBody>
          <a:bodyPr/>
          <a:lstStyle/>
          <a:p>
            <a:r>
              <a:rPr lang="en-US" dirty="0" smtClean="0"/>
              <a:t>Definitions</a:t>
            </a:r>
          </a:p>
          <a:p>
            <a:r>
              <a:rPr lang="en-US" dirty="0" smtClean="0"/>
              <a:t> Role of citizen participation in enhancing Parliament’s mandate of promoting Accountability and Efficient service delivery in Uganda </a:t>
            </a:r>
          </a:p>
          <a:p>
            <a:r>
              <a:rPr lang="en-US" dirty="0" smtClean="0"/>
              <a:t>Areas that Parliament of Uganda should pay attention to in order to strengthen public sector transformation programs in Uganda</a:t>
            </a:r>
          </a:p>
          <a:p>
            <a:r>
              <a:rPr lang="en-US" dirty="0" smtClean="0"/>
              <a:t>Recommendations</a:t>
            </a:r>
            <a:endParaRPr lang="en-US" dirty="0"/>
          </a:p>
        </p:txBody>
      </p:sp>
    </p:spTree>
    <p:extLst>
      <p:ext uri="{BB962C8B-B14F-4D97-AF65-F5344CB8AC3E}">
        <p14:creationId xmlns:p14="http://schemas.microsoft.com/office/powerpoint/2010/main" val="4196959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Public Sector Transformation Program is creating a more capable and effective public sector by: </a:t>
            </a:r>
            <a:r>
              <a:rPr lang="en-US" b="1" dirty="0" smtClean="0"/>
              <a:t>Removing bureaucratic processes that add no value;</a:t>
            </a:r>
            <a:r>
              <a:rPr lang="en-US" dirty="0" smtClean="0"/>
              <a:t> </a:t>
            </a:r>
            <a:r>
              <a:rPr lang="en-US" b="1" dirty="0" smtClean="0"/>
              <a:t>Centering operations on citizens' needs; and</a:t>
            </a:r>
            <a:r>
              <a:rPr lang="en-US" dirty="0" smtClean="0"/>
              <a:t> </a:t>
            </a:r>
            <a:r>
              <a:rPr lang="en-US" b="1" dirty="0" smtClean="0"/>
              <a:t>Being more economical in its operations.</a:t>
            </a:r>
          </a:p>
          <a:p>
            <a:r>
              <a:rPr lang="en-US" dirty="0"/>
              <a:t>Public Sector Transformation is one of the 20 </a:t>
            </a:r>
            <a:r>
              <a:rPr lang="en-US" dirty="0" err="1"/>
              <a:t>programmes</a:t>
            </a:r>
            <a:r>
              <a:rPr lang="en-US" dirty="0"/>
              <a:t> of the </a:t>
            </a:r>
            <a:r>
              <a:rPr lang="en-US" dirty="0" smtClean="0"/>
              <a:t>NDPIII and it </a:t>
            </a:r>
            <a:r>
              <a:rPr lang="en-US" dirty="0" err="1" smtClean="0"/>
              <a:t>operationalises</a:t>
            </a:r>
            <a:r>
              <a:rPr lang="en-US" dirty="0" smtClean="0"/>
              <a:t> </a:t>
            </a:r>
            <a:r>
              <a:rPr lang="en-US" dirty="0"/>
              <a:t>objective five, which is to strengthen the role of the state in </a:t>
            </a:r>
            <a:r>
              <a:rPr lang="en-US" dirty="0" smtClean="0"/>
              <a:t>guiding and </a:t>
            </a:r>
            <a:r>
              <a:rPr lang="en-US" dirty="0"/>
              <a:t>facilitating development</a:t>
            </a:r>
            <a:r>
              <a:rPr lang="en-US" dirty="0" smtClean="0"/>
              <a:t>.</a:t>
            </a:r>
            <a:r>
              <a:rPr lang="en-US" dirty="0"/>
              <a:t> The </a:t>
            </a:r>
            <a:r>
              <a:rPr lang="en-US" dirty="0" err="1"/>
              <a:t>programme</a:t>
            </a:r>
            <a:r>
              <a:rPr lang="en-US" dirty="0"/>
              <a:t> seeks to address key </a:t>
            </a:r>
            <a:r>
              <a:rPr lang="en-US" dirty="0" smtClean="0"/>
              <a:t>challenges hindering </a:t>
            </a:r>
            <a:r>
              <a:rPr lang="en-US" dirty="0"/>
              <a:t>the efficient functioning of public sector institutions and addressing </a:t>
            </a:r>
            <a:r>
              <a:rPr lang="en-US" dirty="0" smtClean="0"/>
              <a:t>weak governance </a:t>
            </a:r>
            <a:r>
              <a:rPr lang="en-US" dirty="0"/>
              <a:t>which is a major constraint to equitable development</a:t>
            </a:r>
            <a:r>
              <a:rPr lang="en-US" dirty="0" smtClean="0"/>
              <a:t>.</a:t>
            </a:r>
          </a:p>
          <a:p>
            <a:r>
              <a:rPr lang="en-US" dirty="0">
                <a:solidFill>
                  <a:srgbClr val="FF0000"/>
                </a:solidFill>
              </a:rPr>
              <a:t>The NDP III </a:t>
            </a:r>
            <a:r>
              <a:rPr lang="en-US" dirty="0" smtClean="0">
                <a:solidFill>
                  <a:srgbClr val="FF0000"/>
                </a:solidFill>
              </a:rPr>
              <a:t>goal is </a:t>
            </a:r>
            <a:r>
              <a:rPr lang="en-US" dirty="0">
                <a:solidFill>
                  <a:srgbClr val="FF0000"/>
                </a:solidFill>
              </a:rPr>
              <a:t>to “Increase household income and improve quality of life through </a:t>
            </a:r>
            <a:r>
              <a:rPr lang="en-US" dirty="0" smtClean="0">
                <a:solidFill>
                  <a:srgbClr val="FF0000"/>
                </a:solidFill>
              </a:rPr>
              <a:t>increasing productivity</a:t>
            </a:r>
            <a:r>
              <a:rPr lang="en-US" dirty="0">
                <a:solidFill>
                  <a:srgbClr val="FF0000"/>
                </a:solidFill>
              </a:rPr>
              <a:t>, inclusiveness and well-being of the population”.</a:t>
            </a:r>
            <a:endParaRPr lang="en-US" b="1" dirty="0" smtClean="0">
              <a:solidFill>
                <a:srgbClr val="FF0000"/>
              </a:solidFill>
            </a:endParaRPr>
          </a:p>
          <a:p>
            <a:endParaRPr lang="en-US" dirty="0"/>
          </a:p>
        </p:txBody>
      </p:sp>
    </p:spTree>
    <p:extLst>
      <p:ext uri="{BB962C8B-B14F-4D97-AF65-F5344CB8AC3E}">
        <p14:creationId xmlns:p14="http://schemas.microsoft.com/office/powerpoint/2010/main" val="2869259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civil society?</a:t>
            </a:r>
            <a:endParaRPr lang="en-US" dirty="0"/>
          </a:p>
        </p:txBody>
      </p:sp>
      <p:sp>
        <p:nvSpPr>
          <p:cNvPr id="3" name="Content Placeholder 2"/>
          <p:cNvSpPr>
            <a:spLocks noGrp="1"/>
          </p:cNvSpPr>
          <p:nvPr>
            <p:ph idx="1"/>
          </p:nvPr>
        </p:nvSpPr>
        <p:spPr/>
        <p:txBody>
          <a:bodyPr/>
          <a:lstStyle/>
          <a:p>
            <a:r>
              <a:rPr lang="en-US" dirty="0" smtClean="0"/>
              <a:t>Third sector of society distinct from government and business and including the family and the private sphere.</a:t>
            </a:r>
          </a:p>
          <a:p>
            <a:r>
              <a:rPr lang="en-US" dirty="0"/>
              <a:t> </a:t>
            </a:r>
            <a:r>
              <a:rPr lang="en-US" dirty="0" smtClean="0"/>
              <a:t>According to the World Bank (2018), civil society refers to a wide array of organizations, community groups, NGOs, </a:t>
            </a:r>
            <a:r>
              <a:rPr lang="en-US" dirty="0" err="1" smtClean="0"/>
              <a:t>labour</a:t>
            </a:r>
            <a:r>
              <a:rPr lang="en-US" dirty="0" smtClean="0"/>
              <a:t> unions, indigenous groups, charitable organizations, faith based organizations, professional associations and foundations, schools and universities. Professional bodies like ULS, UMA, UNATU </a:t>
            </a:r>
            <a:r>
              <a:rPr lang="en-US" dirty="0" err="1" smtClean="0"/>
              <a:t>etc</a:t>
            </a:r>
            <a:r>
              <a:rPr lang="en-US" dirty="0" smtClean="0"/>
              <a:t> are part of civil society. Cultural institutions also fall under civil society. </a:t>
            </a:r>
            <a:endParaRPr lang="en-US" dirty="0"/>
          </a:p>
        </p:txBody>
      </p:sp>
    </p:spTree>
    <p:extLst>
      <p:ext uri="{BB962C8B-B14F-4D97-AF65-F5344CB8AC3E}">
        <p14:creationId xmlns:p14="http://schemas.microsoft.com/office/powerpoint/2010/main" val="3562669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Public Sector Transformation</a:t>
            </a:r>
            <a:endParaRPr lang="en-US" dirty="0"/>
          </a:p>
        </p:txBody>
      </p:sp>
      <p:sp>
        <p:nvSpPr>
          <p:cNvPr id="3" name="Content Placeholder 2"/>
          <p:cNvSpPr>
            <a:spLocks noGrp="1"/>
          </p:cNvSpPr>
          <p:nvPr>
            <p:ph idx="1"/>
          </p:nvPr>
        </p:nvSpPr>
        <p:spPr/>
        <p:txBody>
          <a:bodyPr/>
          <a:lstStyle/>
          <a:p>
            <a:pPr marL="0" indent="0">
              <a:buNone/>
            </a:pPr>
            <a:r>
              <a:rPr lang="en-US" dirty="0" err="1" smtClean="0"/>
              <a:t>i</a:t>
            </a:r>
            <a:r>
              <a:rPr lang="en-US" dirty="0" smtClean="0"/>
              <a:t>. Strengthen </a:t>
            </a:r>
            <a:r>
              <a:rPr lang="en-US" dirty="0"/>
              <a:t>accountability for results across government,</a:t>
            </a:r>
            <a:r>
              <a:rPr lang="en-US" dirty="0" smtClean="0"/>
              <a:t/>
            </a:r>
            <a:br>
              <a:rPr lang="en-US" dirty="0" smtClean="0"/>
            </a:br>
            <a:r>
              <a:rPr lang="en-US" dirty="0" smtClean="0"/>
              <a:t>ii. Streamline </a:t>
            </a:r>
            <a:r>
              <a:rPr lang="en-US" dirty="0"/>
              <a:t>government structures and institutions for efficient and </a:t>
            </a:r>
            <a:r>
              <a:rPr lang="en-US" dirty="0" smtClean="0"/>
              <a:t>effective service </a:t>
            </a:r>
            <a:r>
              <a:rPr lang="en-US" dirty="0"/>
              <a:t>delivery,</a:t>
            </a:r>
            <a:r>
              <a:rPr lang="en-US" dirty="0" smtClean="0"/>
              <a:t/>
            </a:r>
            <a:br>
              <a:rPr lang="en-US" dirty="0" smtClean="0"/>
            </a:br>
            <a:r>
              <a:rPr lang="en-US" dirty="0"/>
              <a:t>iii. Strengthen human resource management function of Government for </a:t>
            </a:r>
            <a:r>
              <a:rPr lang="en-US" dirty="0" smtClean="0"/>
              <a:t>improved service </a:t>
            </a:r>
            <a:r>
              <a:rPr lang="en-US" dirty="0"/>
              <a:t>delivery,</a:t>
            </a:r>
            <a:r>
              <a:rPr lang="en-US" dirty="0" smtClean="0"/>
              <a:t/>
            </a:r>
            <a:br>
              <a:rPr lang="en-US" dirty="0" smtClean="0"/>
            </a:br>
            <a:r>
              <a:rPr lang="en-US" dirty="0"/>
              <a:t>iv. Deepen </a:t>
            </a:r>
            <a:r>
              <a:rPr lang="en-US" dirty="0" err="1"/>
              <a:t>decentralisation</a:t>
            </a:r>
            <a:r>
              <a:rPr lang="en-US" dirty="0"/>
              <a:t> and citizen participation in local development, and</a:t>
            </a:r>
            <a:r>
              <a:rPr lang="en-US" dirty="0" smtClean="0"/>
              <a:t/>
            </a:r>
            <a:br>
              <a:rPr lang="en-US" dirty="0" smtClean="0"/>
            </a:br>
            <a:r>
              <a:rPr lang="en-US" dirty="0"/>
              <a:t>v. Increase transparency and eliminate corruption in the delivery of services</a:t>
            </a:r>
          </a:p>
        </p:txBody>
      </p:sp>
    </p:spTree>
    <p:extLst>
      <p:ext uri="{BB962C8B-B14F-4D97-AF65-F5344CB8AC3E}">
        <p14:creationId xmlns:p14="http://schemas.microsoft.com/office/powerpoint/2010/main" val="2130298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citizen participation matters in public service sector transformation</a:t>
            </a:r>
            <a:endParaRPr lang="en-US" dirty="0"/>
          </a:p>
        </p:txBody>
      </p:sp>
      <p:sp>
        <p:nvSpPr>
          <p:cNvPr id="3" name="Content Placeholder 2"/>
          <p:cNvSpPr>
            <a:spLocks noGrp="1"/>
          </p:cNvSpPr>
          <p:nvPr>
            <p:ph idx="1"/>
          </p:nvPr>
        </p:nvSpPr>
        <p:spPr/>
        <p:txBody>
          <a:bodyPr>
            <a:normAutofit lnSpcReduction="10000"/>
          </a:bodyPr>
          <a:lstStyle/>
          <a:p>
            <a:endParaRPr lang="en-US" dirty="0"/>
          </a:p>
          <a:p>
            <a:r>
              <a:rPr lang="en-US" dirty="0"/>
              <a:t> </a:t>
            </a:r>
            <a:r>
              <a:rPr lang="en-US" dirty="0" smtClean="0"/>
              <a:t>There </a:t>
            </a:r>
            <a:r>
              <a:rPr lang="en-US" dirty="0"/>
              <a:t>is a consensus that social accountability mechanisms based on civic engagement can hold public officials accountable by complementing state accountability mechanisms. </a:t>
            </a:r>
            <a:endParaRPr lang="en-US" dirty="0" smtClean="0"/>
          </a:p>
          <a:p>
            <a:r>
              <a:rPr lang="en-US" dirty="0"/>
              <a:t>When the formal institutional mechanisms are in disarray, civic engagement compensates institutional weaknesses. </a:t>
            </a:r>
            <a:endParaRPr lang="en-US" dirty="0" smtClean="0"/>
          </a:p>
          <a:p>
            <a:r>
              <a:rPr lang="en-US" dirty="0" smtClean="0"/>
              <a:t>Citizens through civil society are a source of information for both citizens and government; they monitor government policies and actions and hold government accountable. They engage in advocacy and offer alternative policies for government, private sector and other institutions.  They deliver services in especially in underserved areas.</a:t>
            </a:r>
            <a:endParaRPr lang="en-US" dirty="0"/>
          </a:p>
        </p:txBody>
      </p:sp>
    </p:spTree>
    <p:extLst>
      <p:ext uri="{BB962C8B-B14F-4D97-AF65-F5344CB8AC3E}">
        <p14:creationId xmlns:p14="http://schemas.microsoft.com/office/powerpoint/2010/main" val="3673541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citizens participate in public sector transformation programs</a:t>
            </a:r>
            <a:endParaRPr lang="en-US" dirty="0"/>
          </a:p>
        </p:txBody>
      </p:sp>
      <p:sp>
        <p:nvSpPr>
          <p:cNvPr id="3" name="Content Placeholder 2"/>
          <p:cNvSpPr>
            <a:spLocks noGrp="1"/>
          </p:cNvSpPr>
          <p:nvPr>
            <p:ph idx="1"/>
          </p:nvPr>
        </p:nvSpPr>
        <p:spPr/>
        <p:txBody>
          <a:bodyPr>
            <a:normAutofit fontScale="92500" lnSpcReduction="20000"/>
          </a:bodyPr>
          <a:lstStyle/>
          <a:p>
            <a:r>
              <a:rPr lang="en-US" dirty="0"/>
              <a:t>Public demonstrations, protests, advocacy campaigns, investigative journalism and public interest law suits are commonly used </a:t>
            </a:r>
            <a:r>
              <a:rPr lang="en-US" dirty="0" smtClean="0"/>
              <a:t>mechanisms</a:t>
            </a:r>
            <a:r>
              <a:rPr lang="en-US" dirty="0"/>
              <a:t> </a:t>
            </a:r>
            <a:r>
              <a:rPr lang="en-US" dirty="0" smtClean="0"/>
              <a:t>for promoting social accountability.</a:t>
            </a:r>
            <a:r>
              <a:rPr lang="en-US" dirty="0"/>
              <a:t> </a:t>
            </a:r>
            <a:r>
              <a:rPr lang="en-US" dirty="0" smtClean="0"/>
              <a:t>Different </a:t>
            </a:r>
            <a:r>
              <a:rPr lang="en-US" dirty="0"/>
              <a:t>kinds of mechanisms are being used for civic engagement-based social accountability. Broadly, the mechanisms are: </a:t>
            </a:r>
          </a:p>
          <a:p>
            <a:r>
              <a:rPr lang="en-US" dirty="0"/>
              <a:t> Participatory public policy making </a:t>
            </a:r>
          </a:p>
          <a:p>
            <a:r>
              <a:rPr lang="en-US" dirty="0"/>
              <a:t> Participatory budgeting </a:t>
            </a:r>
          </a:p>
          <a:p>
            <a:r>
              <a:rPr lang="en-US" dirty="0"/>
              <a:t> Public expenditure tracking </a:t>
            </a:r>
          </a:p>
          <a:p>
            <a:r>
              <a:rPr lang="en-US" dirty="0"/>
              <a:t> Citizen monitoring and evaluation of public service delivery </a:t>
            </a:r>
          </a:p>
          <a:p>
            <a:r>
              <a:rPr lang="en-US" dirty="0"/>
              <a:t> Raising public awareness about their legal rights and public services </a:t>
            </a:r>
          </a:p>
          <a:p>
            <a:r>
              <a:rPr lang="en-US" dirty="0"/>
              <a:t> Citizen involvement in public commissions and hearings, citizen advisory boards and oversight committees. </a:t>
            </a:r>
          </a:p>
          <a:p>
            <a:endParaRPr lang="en-US" dirty="0"/>
          </a:p>
        </p:txBody>
      </p:sp>
    </p:spTree>
    <p:extLst>
      <p:ext uri="{BB962C8B-B14F-4D97-AF65-F5344CB8AC3E}">
        <p14:creationId xmlns:p14="http://schemas.microsoft.com/office/powerpoint/2010/main" val="208491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Role of citizen participation in enhancing Parliament’s mandate for Accountability and Efficient service delivery</a:t>
            </a:r>
            <a:br>
              <a:rPr lang="en-US" dirty="0"/>
            </a:br>
            <a:endParaRPr lang="en-US" dirty="0"/>
          </a:p>
        </p:txBody>
      </p:sp>
      <p:sp>
        <p:nvSpPr>
          <p:cNvPr id="3" name="Content Placeholder 2"/>
          <p:cNvSpPr>
            <a:spLocks noGrp="1"/>
          </p:cNvSpPr>
          <p:nvPr>
            <p:ph idx="1"/>
          </p:nvPr>
        </p:nvSpPr>
        <p:spPr/>
        <p:txBody>
          <a:bodyPr/>
          <a:lstStyle/>
          <a:p>
            <a:r>
              <a:rPr lang="en-US" dirty="0" smtClean="0"/>
              <a:t>Citizen monitoring of public sector management and service delivery</a:t>
            </a:r>
          </a:p>
          <a:p>
            <a:r>
              <a:rPr lang="en-US" dirty="0" smtClean="0"/>
              <a:t>Citizen petitions (provide information)</a:t>
            </a:r>
          </a:p>
          <a:p>
            <a:r>
              <a:rPr lang="en-US" dirty="0" smtClean="0"/>
              <a:t>Peaceful demonstrations (highlight concerns on specific issues)</a:t>
            </a:r>
          </a:p>
          <a:p>
            <a:r>
              <a:rPr lang="en-US" dirty="0" smtClean="0"/>
              <a:t>Whistle blowing (inform government of corruption)</a:t>
            </a:r>
          </a:p>
          <a:p>
            <a:r>
              <a:rPr lang="en-US" dirty="0" smtClean="0"/>
              <a:t>Public hearings (inform Parliament and Local Councils by providing expert opinion and researched information.</a:t>
            </a:r>
          </a:p>
          <a:p>
            <a:r>
              <a:rPr lang="en-US" dirty="0" smtClean="0"/>
              <a:t>Petitions to Parliament and Local Councils</a:t>
            </a:r>
            <a:endParaRPr lang="en-US" dirty="0"/>
          </a:p>
        </p:txBody>
      </p:sp>
    </p:spTree>
    <p:extLst>
      <p:ext uri="{BB962C8B-B14F-4D97-AF65-F5344CB8AC3E}">
        <p14:creationId xmlns:p14="http://schemas.microsoft.com/office/powerpoint/2010/main" val="3111130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Areas for attention of Parliament of Uganda</a:t>
            </a:r>
            <a:br>
              <a:rPr lang="en-US" dirty="0" smtClean="0"/>
            </a:br>
            <a:r>
              <a:rPr lang="en-US" dirty="0" smtClean="0">
                <a:solidFill>
                  <a:srgbClr val="FF0000"/>
                </a:solidFill>
              </a:rPr>
              <a:t>Public Sector Reforms</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t>Since the 1980s, a series </a:t>
            </a:r>
            <a:r>
              <a:rPr lang="en-US" dirty="0"/>
              <a:t>of public sector reforms (PSRs) have been implemented </a:t>
            </a:r>
            <a:r>
              <a:rPr lang="en-US" dirty="0" smtClean="0"/>
              <a:t>in Uganda. </a:t>
            </a:r>
            <a:r>
              <a:rPr lang="en-US" dirty="0"/>
              <a:t>These began with structural adjustment</a:t>
            </a:r>
            <a:r>
              <a:rPr lang="en-US" dirty="0" smtClean="0"/>
              <a:t/>
            </a:r>
            <a:br>
              <a:rPr lang="en-US" dirty="0" smtClean="0"/>
            </a:br>
            <a:r>
              <a:rPr lang="en-US" dirty="0" err="1"/>
              <a:t>programmes</a:t>
            </a:r>
            <a:r>
              <a:rPr lang="en-US" dirty="0"/>
              <a:t> in the early 1980s and later reforms in all key </a:t>
            </a:r>
            <a:r>
              <a:rPr lang="en-US" dirty="0" smtClean="0"/>
              <a:t>government sectors</a:t>
            </a:r>
            <a:r>
              <a:rPr lang="en-US" dirty="0"/>
              <a:t>, such as public service, public finance, public </a:t>
            </a:r>
            <a:r>
              <a:rPr lang="en-US" dirty="0" smtClean="0"/>
              <a:t>sector coordination</a:t>
            </a:r>
            <a:r>
              <a:rPr lang="en-US" dirty="0"/>
              <a:t>, auditing, and anti-corruption, were </a:t>
            </a:r>
            <a:r>
              <a:rPr lang="en-US" dirty="0" smtClean="0"/>
              <a:t> implemented.</a:t>
            </a:r>
            <a:r>
              <a:rPr lang="en-US" dirty="0"/>
              <a:t> </a:t>
            </a:r>
            <a:r>
              <a:rPr lang="en-US" dirty="0" smtClean="0"/>
              <a:t>Some successes were recorded in the initial stages of these reforms. For </a:t>
            </a:r>
            <a:r>
              <a:rPr lang="en-US" dirty="0"/>
              <a:t>instance, </a:t>
            </a:r>
            <a:r>
              <a:rPr lang="en-US" dirty="0" smtClean="0"/>
              <a:t>reforms on </a:t>
            </a:r>
            <a:r>
              <a:rPr lang="en-US" dirty="0"/>
              <a:t>reducing the size of the public sector managed to reduce </a:t>
            </a:r>
            <a:r>
              <a:rPr lang="en-US" dirty="0" smtClean="0"/>
              <a:t>the number </a:t>
            </a:r>
            <a:r>
              <a:rPr lang="en-US" dirty="0"/>
              <a:t>of civil servants by almost half – from 320,000 in 1992 </a:t>
            </a:r>
            <a:r>
              <a:rPr lang="en-US" dirty="0" smtClean="0"/>
              <a:t>to 160,000 </a:t>
            </a:r>
            <a:r>
              <a:rPr lang="en-US" dirty="0"/>
              <a:t>by 1995.</a:t>
            </a:r>
          </a:p>
        </p:txBody>
      </p:sp>
    </p:spTree>
    <p:extLst>
      <p:ext uri="{BB962C8B-B14F-4D97-AF65-F5344CB8AC3E}">
        <p14:creationId xmlns:p14="http://schemas.microsoft.com/office/powerpoint/2010/main" val="743151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Sector Reforms</a:t>
            </a:r>
            <a:endParaRPr lang="en-US" dirty="0"/>
          </a:p>
        </p:txBody>
      </p:sp>
      <p:sp>
        <p:nvSpPr>
          <p:cNvPr id="3" name="Content Placeholder 2"/>
          <p:cNvSpPr>
            <a:spLocks noGrp="1"/>
          </p:cNvSpPr>
          <p:nvPr>
            <p:ph idx="1"/>
          </p:nvPr>
        </p:nvSpPr>
        <p:spPr/>
        <p:txBody>
          <a:bodyPr>
            <a:normAutofit fontScale="92500" lnSpcReduction="10000"/>
          </a:bodyPr>
          <a:lstStyle/>
          <a:p>
            <a:r>
              <a:rPr lang="en-US" dirty="0"/>
              <a:t>While reforms in the 1980s and 1990s aimed at achieving public</a:t>
            </a:r>
            <a:r>
              <a:rPr lang="en-US" dirty="0" smtClean="0"/>
              <a:t/>
            </a:r>
            <a:br>
              <a:rPr lang="en-US" dirty="0" smtClean="0"/>
            </a:br>
            <a:r>
              <a:rPr lang="en-US" dirty="0"/>
              <a:t>sector efficiency, those in the 2000s focused on achieving</a:t>
            </a:r>
            <a:r>
              <a:rPr lang="en-US" dirty="0" smtClean="0"/>
              <a:t/>
            </a:r>
            <a:br>
              <a:rPr lang="en-US" dirty="0" smtClean="0"/>
            </a:br>
            <a:r>
              <a:rPr lang="en-US" dirty="0"/>
              <a:t>effectiveness through public financial management initiatives</a:t>
            </a:r>
            <a:r>
              <a:rPr lang="en-US" dirty="0" smtClean="0"/>
              <a:t/>
            </a:r>
            <a:br>
              <a:rPr lang="en-US" dirty="0" smtClean="0"/>
            </a:br>
            <a:r>
              <a:rPr lang="en-US" dirty="0"/>
              <a:t>and modern management practices, such as Results Oriented</a:t>
            </a:r>
            <a:r>
              <a:rPr lang="en-US" dirty="0" smtClean="0"/>
              <a:t/>
            </a:r>
            <a:br>
              <a:rPr lang="en-US" dirty="0" smtClean="0"/>
            </a:br>
            <a:r>
              <a:rPr lang="en-US" dirty="0"/>
              <a:t>Management (ROM</a:t>
            </a:r>
            <a:r>
              <a:rPr lang="en-US" dirty="0" smtClean="0"/>
              <a:t>).</a:t>
            </a:r>
            <a:r>
              <a:rPr lang="en-US" dirty="0"/>
              <a:t> The latter PSRs have yielded limited </a:t>
            </a:r>
            <a:r>
              <a:rPr lang="en-US" dirty="0" smtClean="0"/>
              <a:t>fruits.</a:t>
            </a:r>
          </a:p>
          <a:p>
            <a:r>
              <a:rPr lang="en-US" dirty="0" smtClean="0"/>
              <a:t>Implementation </a:t>
            </a:r>
            <a:r>
              <a:rPr lang="en-US" dirty="0"/>
              <a:t>of the recent PSRs coincided with </a:t>
            </a:r>
            <a:r>
              <a:rPr lang="en-US" dirty="0" smtClean="0"/>
              <a:t>a shift </a:t>
            </a:r>
            <a:r>
              <a:rPr lang="en-US" dirty="0"/>
              <a:t>in the national political settlement in which competition </a:t>
            </a:r>
            <a:r>
              <a:rPr lang="en-US" dirty="0" smtClean="0"/>
              <a:t>within the </a:t>
            </a:r>
            <a:r>
              <a:rPr lang="en-US" dirty="0"/>
              <a:t>ruling NRM party, and between the NRM and other parties, </a:t>
            </a:r>
            <a:r>
              <a:rPr lang="en-US" dirty="0" smtClean="0"/>
              <a:t>made the </a:t>
            </a:r>
            <a:r>
              <a:rPr lang="en-US" dirty="0"/>
              <a:t>ruling elite vulnerable. The threat of losing power </a:t>
            </a:r>
            <a:r>
              <a:rPr lang="en-US" dirty="0" smtClean="0"/>
              <a:t>distracted politicians </a:t>
            </a:r>
            <a:r>
              <a:rPr lang="en-US" dirty="0"/>
              <a:t>at the national level from building a more effective </a:t>
            </a:r>
            <a:r>
              <a:rPr lang="en-US" dirty="0" smtClean="0"/>
              <a:t>public sector </a:t>
            </a:r>
            <a:r>
              <a:rPr lang="en-US" dirty="0"/>
              <a:t>that can deliver high-quality services to one that helps </a:t>
            </a:r>
            <a:r>
              <a:rPr lang="en-US" dirty="0" smtClean="0"/>
              <a:t>them to </a:t>
            </a:r>
            <a:r>
              <a:rPr lang="en-US" dirty="0"/>
              <a:t>maintain power.</a:t>
            </a:r>
            <a:r>
              <a:rPr lang="en-US" dirty="0" smtClean="0"/>
              <a:t/>
            </a:r>
            <a:br>
              <a:rPr lang="en-US" dirty="0" smtClean="0"/>
            </a:br>
            <a:endParaRPr lang="en-US" dirty="0"/>
          </a:p>
        </p:txBody>
      </p:sp>
    </p:spTree>
    <p:extLst>
      <p:ext uri="{BB962C8B-B14F-4D97-AF65-F5344CB8AC3E}">
        <p14:creationId xmlns:p14="http://schemas.microsoft.com/office/powerpoint/2010/main" val="216312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Sector Effectiveness</a:t>
            </a:r>
            <a:endParaRPr lang="en-US" dirty="0"/>
          </a:p>
        </p:txBody>
      </p:sp>
      <p:sp>
        <p:nvSpPr>
          <p:cNvPr id="3" name="Content Placeholder 2"/>
          <p:cNvSpPr>
            <a:spLocks noGrp="1"/>
          </p:cNvSpPr>
          <p:nvPr>
            <p:ph idx="1"/>
          </p:nvPr>
        </p:nvSpPr>
        <p:spPr/>
        <p:txBody>
          <a:bodyPr>
            <a:normAutofit/>
          </a:bodyPr>
          <a:lstStyle/>
          <a:p>
            <a:r>
              <a:rPr lang="en-US" dirty="0"/>
              <a:t>Conceptually the effectiveness of the public sector is a product</a:t>
            </a:r>
            <a:r>
              <a:rPr lang="en-US" dirty="0" smtClean="0"/>
              <a:t/>
            </a:r>
            <a:br>
              <a:rPr lang="en-US" dirty="0" smtClean="0"/>
            </a:br>
            <a:r>
              <a:rPr lang="en-US" dirty="0"/>
              <a:t>of two functions, namely: </a:t>
            </a:r>
            <a:r>
              <a:rPr lang="en-US" dirty="0">
                <a:solidFill>
                  <a:srgbClr val="FF0000"/>
                </a:solidFill>
              </a:rPr>
              <a:t>management and compliance</a:t>
            </a:r>
            <a:r>
              <a:rPr lang="en-US" dirty="0" smtClean="0">
                <a:solidFill>
                  <a:srgbClr val="FF0000"/>
                </a:solidFill>
              </a:rPr>
              <a:t>.</a:t>
            </a:r>
          </a:p>
          <a:p>
            <a:r>
              <a:rPr lang="en-US" dirty="0" smtClean="0">
                <a:solidFill>
                  <a:srgbClr val="FF0000"/>
                </a:solidFill>
              </a:rPr>
              <a:t>Management</a:t>
            </a:r>
            <a:r>
              <a:rPr lang="en-US" dirty="0" smtClean="0"/>
              <a:t> </a:t>
            </a:r>
            <a:r>
              <a:rPr lang="en-US" dirty="0"/>
              <a:t>is understood as</a:t>
            </a:r>
            <a:r>
              <a:rPr lang="en-US" i="1" dirty="0"/>
              <a:t> the ability to guide and regulate the</a:t>
            </a:r>
            <a:r>
              <a:rPr lang="en-US" i="1" dirty="0" smtClean="0"/>
              <a:t/>
            </a:r>
            <a:br>
              <a:rPr lang="en-US" i="1" dirty="0" smtClean="0"/>
            </a:br>
            <a:r>
              <a:rPr lang="en-US" i="1" dirty="0"/>
              <a:t>administrative conduct of the public sector, </a:t>
            </a:r>
            <a:r>
              <a:rPr lang="en-US" dirty="0">
                <a:solidFill>
                  <a:srgbClr val="FF0000"/>
                </a:solidFill>
              </a:rPr>
              <a:t>C</a:t>
            </a:r>
            <a:r>
              <a:rPr lang="en-US" dirty="0" smtClean="0">
                <a:solidFill>
                  <a:srgbClr val="FF0000"/>
                </a:solidFill>
              </a:rPr>
              <a:t>ompliance</a:t>
            </a:r>
            <a:r>
              <a:rPr lang="en-US" i="1" dirty="0" smtClean="0"/>
              <a:t> </a:t>
            </a:r>
            <a:r>
              <a:rPr lang="en-US" i="1" dirty="0"/>
              <a:t>relates to the</a:t>
            </a:r>
            <a:r>
              <a:rPr lang="en-US" i="1" dirty="0" smtClean="0"/>
              <a:t/>
            </a:r>
            <a:br>
              <a:rPr lang="en-US" i="1" dirty="0" smtClean="0"/>
            </a:br>
            <a:r>
              <a:rPr lang="en-US" i="1" dirty="0"/>
              <a:t>ability to identify and sanction deviations from the norms regulating</a:t>
            </a:r>
            <a:r>
              <a:rPr lang="en-US" i="1" dirty="0" smtClean="0"/>
              <a:t/>
            </a:r>
            <a:br>
              <a:rPr lang="en-US" i="1" dirty="0" smtClean="0"/>
            </a:br>
            <a:r>
              <a:rPr lang="en-US" i="1" dirty="0"/>
              <a:t>the administrative conduct of the public sector. </a:t>
            </a:r>
            <a:endParaRPr lang="en-US" i="1" dirty="0" smtClean="0"/>
          </a:p>
          <a:p>
            <a:r>
              <a:rPr lang="en-US" dirty="0" smtClean="0"/>
              <a:t>Three reform </a:t>
            </a:r>
            <a:r>
              <a:rPr lang="en-US" dirty="0"/>
              <a:t>components can be discerned in the </a:t>
            </a:r>
            <a:r>
              <a:rPr lang="en-US" dirty="0">
                <a:solidFill>
                  <a:srgbClr val="FF0000"/>
                </a:solidFill>
              </a:rPr>
              <a:t>management </a:t>
            </a:r>
            <a:r>
              <a:rPr lang="en-US" dirty="0" smtClean="0">
                <a:solidFill>
                  <a:srgbClr val="FF0000"/>
                </a:solidFill>
              </a:rPr>
              <a:t>domain</a:t>
            </a:r>
            <a:r>
              <a:rPr lang="en-US" dirty="0" smtClean="0"/>
              <a:t>: public </a:t>
            </a:r>
            <a:r>
              <a:rPr lang="en-US" dirty="0"/>
              <a:t>sector coordination; public finance management; and </a:t>
            </a:r>
            <a:r>
              <a:rPr lang="en-US" dirty="0" smtClean="0"/>
              <a:t>public/ civil </a:t>
            </a:r>
            <a:r>
              <a:rPr lang="en-US" dirty="0"/>
              <a:t>service management. On its part, the </a:t>
            </a:r>
            <a:r>
              <a:rPr lang="en-US" dirty="0">
                <a:solidFill>
                  <a:srgbClr val="FF0000"/>
                </a:solidFill>
              </a:rPr>
              <a:t>compliance domain </a:t>
            </a:r>
            <a:r>
              <a:rPr lang="en-US" dirty="0" smtClean="0">
                <a:solidFill>
                  <a:srgbClr val="FF0000"/>
                </a:solidFill>
              </a:rPr>
              <a:t> </a:t>
            </a:r>
            <a:r>
              <a:rPr lang="en-US" dirty="0" smtClean="0"/>
              <a:t>has anti-corruption </a:t>
            </a:r>
            <a:r>
              <a:rPr lang="en-US" dirty="0"/>
              <a:t>and auditing reforms. </a:t>
            </a:r>
            <a:endParaRPr lang="en-US" i="1" dirty="0"/>
          </a:p>
        </p:txBody>
      </p:sp>
    </p:spTree>
    <p:extLst>
      <p:ext uri="{BB962C8B-B14F-4D97-AF65-F5344CB8AC3E}">
        <p14:creationId xmlns:p14="http://schemas.microsoft.com/office/powerpoint/2010/main" val="4254537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Sector Management-Concerns</a:t>
            </a:r>
            <a:endParaRPr lang="en-US" dirty="0"/>
          </a:p>
        </p:txBody>
      </p:sp>
      <p:sp>
        <p:nvSpPr>
          <p:cNvPr id="3" name="Content Placeholder 2"/>
          <p:cNvSpPr>
            <a:spLocks noGrp="1"/>
          </p:cNvSpPr>
          <p:nvPr>
            <p:ph idx="1"/>
          </p:nvPr>
        </p:nvSpPr>
        <p:spPr/>
        <p:txBody>
          <a:bodyPr/>
          <a:lstStyle/>
          <a:p>
            <a:r>
              <a:rPr lang="en-US" dirty="0" smtClean="0">
                <a:solidFill>
                  <a:srgbClr val="FF0000"/>
                </a:solidFill>
              </a:rPr>
              <a:t>Public sector coordination</a:t>
            </a:r>
          </a:p>
          <a:p>
            <a:r>
              <a:rPr lang="en-US" dirty="0" smtClean="0"/>
              <a:t>It was until 2003 that cabinet </a:t>
            </a:r>
            <a:r>
              <a:rPr lang="en-US" dirty="0"/>
              <a:t>approved a coordination framework under the Office of </a:t>
            </a:r>
            <a:r>
              <a:rPr lang="en-US" dirty="0" smtClean="0"/>
              <a:t>the Prime </a:t>
            </a:r>
            <a:r>
              <a:rPr lang="en-US" dirty="0"/>
              <a:t>Minister (OPM) to ensure that all government </a:t>
            </a:r>
            <a:r>
              <a:rPr lang="en-US" dirty="0" err="1" smtClean="0"/>
              <a:t>programmes</a:t>
            </a:r>
            <a:r>
              <a:rPr lang="en-US" dirty="0" smtClean="0"/>
              <a:t> are </a:t>
            </a:r>
            <a:r>
              <a:rPr lang="en-US" dirty="0"/>
              <a:t>monitored and evaluated in a rational manner</a:t>
            </a:r>
            <a:r>
              <a:rPr lang="en-US" dirty="0" smtClean="0"/>
              <a:t>.</a:t>
            </a:r>
            <a:r>
              <a:rPr lang="en-US" dirty="0"/>
              <a:t> In </a:t>
            </a:r>
            <a:r>
              <a:rPr lang="en-US" dirty="0" smtClean="0"/>
              <a:t>practice, however</a:t>
            </a:r>
            <a:r>
              <a:rPr lang="en-US" dirty="0"/>
              <a:t>, this role is shared among three other institutions: the </a:t>
            </a:r>
            <a:r>
              <a:rPr lang="en-US" dirty="0" smtClean="0"/>
              <a:t>Office of </a:t>
            </a:r>
            <a:r>
              <a:rPr lang="en-US" dirty="0"/>
              <a:t>the President; the Ministry of Finance, Planning and </a:t>
            </a:r>
            <a:r>
              <a:rPr lang="en-US" dirty="0" smtClean="0"/>
              <a:t>Economic Development </a:t>
            </a:r>
            <a:r>
              <a:rPr lang="en-US" dirty="0"/>
              <a:t>(</a:t>
            </a:r>
            <a:r>
              <a:rPr lang="en-US" dirty="0" err="1"/>
              <a:t>MoFPED</a:t>
            </a:r>
            <a:r>
              <a:rPr lang="en-US" dirty="0"/>
              <a:t>) and the National Planning Authority (NPA</a:t>
            </a:r>
            <a:r>
              <a:rPr lang="en-US" dirty="0" smtClean="0"/>
              <a:t>).</a:t>
            </a:r>
            <a:r>
              <a:rPr lang="en-US" dirty="0"/>
              <a:t> This creates a state of ‘uncoordinated coordination’ that is </a:t>
            </a:r>
            <a:r>
              <a:rPr lang="en-US" dirty="0" smtClean="0"/>
              <a:t>functional to </a:t>
            </a:r>
            <a:r>
              <a:rPr lang="en-US" dirty="0"/>
              <a:t>the members of the ruling inner circle.</a:t>
            </a:r>
          </a:p>
        </p:txBody>
      </p:sp>
    </p:spTree>
    <p:extLst>
      <p:ext uri="{BB962C8B-B14F-4D97-AF65-F5344CB8AC3E}">
        <p14:creationId xmlns:p14="http://schemas.microsoft.com/office/powerpoint/2010/main" val="1791973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sector management-Concerns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solidFill>
                  <a:srgbClr val="FF0000"/>
                </a:solidFill>
              </a:rPr>
              <a:t>Public sector coordination</a:t>
            </a:r>
          </a:p>
          <a:p>
            <a:r>
              <a:rPr lang="en-US" dirty="0" smtClean="0"/>
              <a:t>In </a:t>
            </a:r>
            <a:r>
              <a:rPr lang="en-US" dirty="0"/>
              <a:t>Uganda, challenges around </a:t>
            </a:r>
            <a:r>
              <a:rPr lang="en-US" dirty="0" err="1"/>
              <a:t>harmonising</a:t>
            </a:r>
            <a:r>
              <a:rPr lang="en-US" dirty="0"/>
              <a:t> roles for coordination</a:t>
            </a:r>
            <a:r>
              <a:rPr lang="en-US" dirty="0" smtClean="0"/>
              <a:t/>
            </a:r>
            <a:br>
              <a:rPr lang="en-US" dirty="0" smtClean="0"/>
            </a:br>
            <a:r>
              <a:rPr lang="en-US" dirty="0"/>
              <a:t>are not caused by lack of legal and policy frameworks, but rather a</a:t>
            </a:r>
            <a:r>
              <a:rPr lang="en-US" dirty="0" smtClean="0"/>
              <a:t/>
            </a:r>
            <a:br>
              <a:rPr lang="en-US" dirty="0" smtClean="0"/>
            </a:br>
            <a:r>
              <a:rPr lang="en-US" dirty="0"/>
              <a:t>result of the political strategy of the inner circle elite to assign </a:t>
            </a:r>
            <a:r>
              <a:rPr lang="en-US" dirty="0" smtClean="0"/>
              <a:t>multiple agencies </a:t>
            </a:r>
            <a:r>
              <a:rPr lang="en-US" dirty="0"/>
              <a:t>responsibility for the same function as a means of </a:t>
            </a:r>
            <a:r>
              <a:rPr lang="en-US" dirty="0" smtClean="0"/>
              <a:t>keeping tabs </a:t>
            </a:r>
            <a:r>
              <a:rPr lang="en-US" dirty="0"/>
              <a:t>on the dealings within government</a:t>
            </a:r>
            <a:r>
              <a:rPr lang="en-US" dirty="0" smtClean="0"/>
              <a:t>.</a:t>
            </a:r>
          </a:p>
          <a:p>
            <a:r>
              <a:rPr lang="en-US" dirty="0"/>
              <a:t>In an environment </a:t>
            </a:r>
            <a:r>
              <a:rPr lang="en-US" dirty="0" smtClean="0"/>
              <a:t>where government </a:t>
            </a:r>
            <a:r>
              <a:rPr lang="en-US" dirty="0"/>
              <a:t>officials and politicians are not fully trusted, this acts </a:t>
            </a:r>
            <a:r>
              <a:rPr lang="en-US" dirty="0" smtClean="0"/>
              <a:t>as an </a:t>
            </a:r>
            <a:r>
              <a:rPr lang="en-US" dirty="0"/>
              <a:t>insurance policy for the elite that one agency can take over </a:t>
            </a:r>
            <a:r>
              <a:rPr lang="en-US" dirty="0" smtClean="0"/>
              <a:t>the functions </a:t>
            </a:r>
            <a:r>
              <a:rPr lang="en-US" dirty="0"/>
              <a:t>of another if required. </a:t>
            </a:r>
            <a:endParaRPr lang="en-US" dirty="0" smtClean="0"/>
          </a:p>
          <a:p>
            <a:r>
              <a:rPr lang="en-US" dirty="0"/>
              <a:t>Therefore, whereas the function </a:t>
            </a:r>
            <a:r>
              <a:rPr lang="en-US" dirty="0" smtClean="0"/>
              <a:t>of coordination </a:t>
            </a:r>
            <a:r>
              <a:rPr lang="en-US" dirty="0"/>
              <a:t>is legally under the mandate of OPM, in practice it </a:t>
            </a:r>
            <a:r>
              <a:rPr lang="en-US" dirty="0" smtClean="0"/>
              <a:t>is dispersed </a:t>
            </a:r>
            <a:r>
              <a:rPr lang="en-US" dirty="0"/>
              <a:t>among several other institutions in case the former </a:t>
            </a:r>
            <a:r>
              <a:rPr lang="en-US" dirty="0" smtClean="0"/>
              <a:t>proves too </a:t>
            </a:r>
            <a:r>
              <a:rPr lang="en-US" dirty="0"/>
              <a:t>powerful </a:t>
            </a:r>
            <a:r>
              <a:rPr lang="en-US" dirty="0" smtClean="0"/>
              <a:t>to </a:t>
            </a:r>
            <a:r>
              <a:rPr lang="en-US" dirty="0"/>
              <a:t>control.</a:t>
            </a:r>
          </a:p>
        </p:txBody>
      </p:sp>
    </p:spTree>
    <p:extLst>
      <p:ext uri="{BB962C8B-B14F-4D97-AF65-F5344CB8AC3E}">
        <p14:creationId xmlns:p14="http://schemas.microsoft.com/office/powerpoint/2010/main" val="755271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sector management-Concerns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solidFill>
                  <a:srgbClr val="FF0000"/>
                </a:solidFill>
              </a:rPr>
              <a:t>Public service management</a:t>
            </a:r>
          </a:p>
          <a:p>
            <a:r>
              <a:rPr lang="en-US" dirty="0"/>
              <a:t>Public service management reforms are captured in the Public </a:t>
            </a:r>
            <a:r>
              <a:rPr lang="en-US" dirty="0" smtClean="0"/>
              <a:t>Sector Reform </a:t>
            </a:r>
            <a:r>
              <a:rPr lang="en-US" dirty="0" err="1"/>
              <a:t>Programme</a:t>
            </a:r>
            <a:r>
              <a:rPr lang="en-US" dirty="0"/>
              <a:t> (PSRP) of 2005/06–2010/11, which </a:t>
            </a:r>
            <a:r>
              <a:rPr lang="en-US" dirty="0" smtClean="0"/>
              <a:t>sought to </a:t>
            </a:r>
            <a:r>
              <a:rPr lang="en-US" dirty="0"/>
              <a:t>address several public sector challenges in Uganda,: </a:t>
            </a:r>
            <a:r>
              <a:rPr lang="en-US" i="1" dirty="0">
                <a:solidFill>
                  <a:srgbClr val="FF0000"/>
                </a:solidFill>
              </a:rPr>
              <a:t>skills </a:t>
            </a:r>
            <a:r>
              <a:rPr lang="en-US" i="1" dirty="0" smtClean="0">
                <a:solidFill>
                  <a:srgbClr val="FF0000"/>
                </a:solidFill>
              </a:rPr>
              <a:t>gaps and </a:t>
            </a:r>
            <a:r>
              <a:rPr lang="en-US" i="1" dirty="0">
                <a:solidFill>
                  <a:srgbClr val="FF0000"/>
                </a:solidFill>
              </a:rPr>
              <a:t>weak management; weak performance and </a:t>
            </a:r>
            <a:r>
              <a:rPr lang="en-US" i="1" dirty="0" smtClean="0">
                <a:solidFill>
                  <a:srgbClr val="FF0000"/>
                </a:solidFill>
              </a:rPr>
              <a:t>accountability; inefficient </a:t>
            </a:r>
            <a:r>
              <a:rPr lang="en-US" i="1" dirty="0">
                <a:solidFill>
                  <a:srgbClr val="FF0000"/>
                </a:solidFill>
              </a:rPr>
              <a:t>and over-extended public </a:t>
            </a:r>
            <a:r>
              <a:rPr lang="en-US" i="1" dirty="0" err="1">
                <a:solidFill>
                  <a:srgbClr val="FF0000"/>
                </a:solidFill>
              </a:rPr>
              <a:t>organisations</a:t>
            </a:r>
            <a:r>
              <a:rPr lang="en-US" i="1" dirty="0">
                <a:solidFill>
                  <a:srgbClr val="FF0000"/>
                </a:solidFill>
              </a:rPr>
              <a:t>; a disabling </a:t>
            </a:r>
            <a:r>
              <a:rPr lang="en-US" i="1" dirty="0" smtClean="0">
                <a:solidFill>
                  <a:srgbClr val="FF0000"/>
                </a:solidFill>
              </a:rPr>
              <a:t>work environment</a:t>
            </a:r>
            <a:r>
              <a:rPr lang="en-US" i="1" dirty="0">
                <a:solidFill>
                  <a:srgbClr val="FF0000"/>
                </a:solidFill>
              </a:rPr>
              <a:t>; poor pay; and sustainable support for reform </a:t>
            </a:r>
            <a:r>
              <a:rPr lang="en-US" i="1" dirty="0" smtClean="0">
                <a:solidFill>
                  <a:srgbClr val="FF0000"/>
                </a:solidFill>
              </a:rPr>
              <a:t>among political </a:t>
            </a:r>
            <a:r>
              <a:rPr lang="en-US" i="1" dirty="0">
                <a:solidFill>
                  <a:srgbClr val="FF0000"/>
                </a:solidFill>
              </a:rPr>
              <a:t>and technocratic leadership</a:t>
            </a:r>
            <a:r>
              <a:rPr lang="en-US" i="1" dirty="0" smtClean="0">
                <a:solidFill>
                  <a:srgbClr val="FF0000"/>
                </a:solidFill>
              </a:rPr>
              <a:t>. </a:t>
            </a:r>
            <a:r>
              <a:rPr lang="en-US" dirty="0" smtClean="0"/>
              <a:t>Despite these initiatives,</a:t>
            </a:r>
            <a:r>
              <a:rPr lang="en-US" dirty="0" smtClean="0">
                <a:solidFill>
                  <a:srgbClr val="FF0000"/>
                </a:solidFill>
              </a:rPr>
              <a:t> </a:t>
            </a:r>
            <a:r>
              <a:rPr lang="en-US" dirty="0" smtClean="0"/>
              <a:t>many </a:t>
            </a:r>
            <a:r>
              <a:rPr lang="en-US" dirty="0"/>
              <a:t>ruling-party cadres, </a:t>
            </a:r>
            <a:r>
              <a:rPr lang="en-US" dirty="0" smtClean="0"/>
              <a:t>including army </a:t>
            </a:r>
            <a:r>
              <a:rPr lang="en-US" dirty="0"/>
              <a:t>officers and politicians, have been recruited into </a:t>
            </a:r>
            <a:r>
              <a:rPr lang="en-US" dirty="0" smtClean="0"/>
              <a:t>sensitive public </a:t>
            </a:r>
            <a:r>
              <a:rPr lang="en-US" dirty="0"/>
              <a:t>offices, often without interviews – suggesting the </a:t>
            </a:r>
            <a:r>
              <a:rPr lang="en-US" dirty="0" smtClean="0"/>
              <a:t>primacy of </a:t>
            </a:r>
            <a:r>
              <a:rPr lang="en-US" dirty="0"/>
              <a:t>political affiliation in public sector employment. The ruling elite</a:t>
            </a:r>
            <a:r>
              <a:rPr lang="en-US" dirty="0" smtClean="0"/>
              <a:t/>
            </a:r>
            <a:br>
              <a:rPr lang="en-US" dirty="0" smtClean="0"/>
            </a:br>
            <a:r>
              <a:rPr lang="en-US" dirty="0"/>
              <a:t>have also substituted professional development of civil servants </a:t>
            </a:r>
            <a:r>
              <a:rPr lang="en-US" dirty="0" smtClean="0"/>
              <a:t>with ideological </a:t>
            </a:r>
            <a:r>
              <a:rPr lang="en-US" dirty="0"/>
              <a:t>building. These strategies have allowed the ruling </a:t>
            </a:r>
            <a:r>
              <a:rPr lang="en-US" dirty="0" smtClean="0"/>
              <a:t>elite to </a:t>
            </a:r>
            <a:r>
              <a:rPr lang="en-US" dirty="0"/>
              <a:t>deploy trusted cadres in strategic positions that allows control </a:t>
            </a:r>
            <a:r>
              <a:rPr lang="en-US" dirty="0" smtClean="0"/>
              <a:t>of ministries</a:t>
            </a:r>
            <a:r>
              <a:rPr lang="en-US" dirty="0"/>
              <a:t>, departments and agencies (MDAs) in its own interest </a:t>
            </a:r>
            <a:r>
              <a:rPr lang="en-US" dirty="0" smtClean="0"/>
              <a:t>and not </a:t>
            </a:r>
            <a:r>
              <a:rPr lang="en-US" dirty="0"/>
              <a:t>necessarily public interest.</a:t>
            </a:r>
            <a:endParaRPr lang="en-US" i="1" dirty="0">
              <a:solidFill>
                <a:srgbClr val="FF0000"/>
              </a:solidFill>
            </a:endParaRPr>
          </a:p>
        </p:txBody>
      </p:sp>
    </p:spTree>
    <p:extLst>
      <p:ext uri="{BB962C8B-B14F-4D97-AF65-F5344CB8AC3E}">
        <p14:creationId xmlns:p14="http://schemas.microsoft.com/office/powerpoint/2010/main" val="989390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Sector Management-Concerns </a:t>
            </a:r>
            <a:endParaRPr lang="en-US" dirty="0"/>
          </a:p>
        </p:txBody>
      </p:sp>
      <p:sp>
        <p:nvSpPr>
          <p:cNvPr id="3" name="Content Placeholder 2"/>
          <p:cNvSpPr>
            <a:spLocks noGrp="1"/>
          </p:cNvSpPr>
          <p:nvPr>
            <p:ph idx="1"/>
          </p:nvPr>
        </p:nvSpPr>
        <p:spPr/>
        <p:txBody>
          <a:bodyPr/>
          <a:lstStyle/>
          <a:p>
            <a:r>
              <a:rPr lang="en-US" dirty="0" smtClean="0">
                <a:solidFill>
                  <a:srgbClr val="FF0000"/>
                </a:solidFill>
              </a:rPr>
              <a:t>Public Financial Management</a:t>
            </a:r>
          </a:p>
          <a:p>
            <a:r>
              <a:rPr lang="en-US" dirty="0"/>
              <a:t>Public financial management (PFM) reforms pursued by Uganda</a:t>
            </a:r>
            <a:r>
              <a:rPr lang="en-US" dirty="0" smtClean="0"/>
              <a:t/>
            </a:r>
            <a:br>
              <a:rPr lang="en-US" dirty="0" smtClean="0"/>
            </a:br>
            <a:r>
              <a:rPr lang="en-US" dirty="0"/>
              <a:t>since 2000 have had four major components: </a:t>
            </a:r>
            <a:r>
              <a:rPr lang="en-US" i="1" dirty="0">
                <a:solidFill>
                  <a:srgbClr val="FF0000"/>
                </a:solidFill>
              </a:rPr>
              <a:t>economic planning;</a:t>
            </a:r>
            <a:r>
              <a:rPr lang="en-US" i="1" dirty="0" smtClean="0">
                <a:solidFill>
                  <a:srgbClr val="FF0000"/>
                </a:solidFill>
              </a:rPr>
              <a:t/>
            </a:r>
            <a:br>
              <a:rPr lang="en-US" i="1" dirty="0" smtClean="0">
                <a:solidFill>
                  <a:srgbClr val="FF0000"/>
                </a:solidFill>
              </a:rPr>
            </a:br>
            <a:r>
              <a:rPr lang="en-US" i="1" dirty="0">
                <a:solidFill>
                  <a:srgbClr val="FF0000"/>
                </a:solidFill>
              </a:rPr>
              <a:t>modern budgeting systems; financial management systems that</a:t>
            </a:r>
            <a:r>
              <a:rPr lang="en-US" i="1" dirty="0" smtClean="0">
                <a:solidFill>
                  <a:srgbClr val="FF0000"/>
                </a:solidFill>
              </a:rPr>
              <a:t/>
            </a:r>
            <a:br>
              <a:rPr lang="en-US" i="1" dirty="0" smtClean="0">
                <a:solidFill>
                  <a:srgbClr val="FF0000"/>
                </a:solidFill>
              </a:rPr>
            </a:br>
            <a:r>
              <a:rPr lang="en-US" i="1" dirty="0">
                <a:solidFill>
                  <a:srgbClr val="FF0000"/>
                </a:solidFill>
              </a:rPr>
              <a:t>meet international standards; and building the oversight function</a:t>
            </a:r>
            <a:r>
              <a:rPr lang="en-US" i="1" dirty="0" smtClean="0">
                <a:solidFill>
                  <a:srgbClr val="FF0000"/>
                </a:solidFill>
              </a:rPr>
              <a:t/>
            </a:r>
            <a:br>
              <a:rPr lang="en-US" i="1" dirty="0" smtClean="0">
                <a:solidFill>
                  <a:srgbClr val="FF0000"/>
                </a:solidFill>
              </a:rPr>
            </a:br>
            <a:r>
              <a:rPr lang="en-US" i="1" dirty="0">
                <a:solidFill>
                  <a:srgbClr val="FF0000"/>
                </a:solidFill>
              </a:rPr>
              <a:t>of government including capacity of parliamentary financial</a:t>
            </a:r>
            <a:r>
              <a:rPr lang="en-US" i="1" dirty="0" smtClean="0">
                <a:solidFill>
                  <a:srgbClr val="FF0000"/>
                </a:solidFill>
              </a:rPr>
              <a:t/>
            </a:r>
            <a:br>
              <a:rPr lang="en-US" i="1" dirty="0" smtClean="0">
                <a:solidFill>
                  <a:srgbClr val="FF0000"/>
                </a:solidFill>
              </a:rPr>
            </a:br>
            <a:r>
              <a:rPr lang="en-US" i="1" dirty="0">
                <a:solidFill>
                  <a:srgbClr val="FF0000"/>
                </a:solidFill>
              </a:rPr>
              <a:t>accountability committees.</a:t>
            </a:r>
            <a:r>
              <a:rPr lang="en-US" dirty="0"/>
              <a:t> Uganda enacted strong laws to support</a:t>
            </a:r>
            <a:r>
              <a:rPr lang="en-US" dirty="0" smtClean="0"/>
              <a:t/>
            </a:r>
            <a:br>
              <a:rPr lang="en-US" dirty="0" smtClean="0"/>
            </a:br>
            <a:r>
              <a:rPr lang="en-US" dirty="0"/>
              <a:t>the implementation of PFM reforms and comply with international</a:t>
            </a:r>
            <a:r>
              <a:rPr lang="en-US" dirty="0" smtClean="0"/>
              <a:t/>
            </a:r>
            <a:br>
              <a:rPr lang="en-US" dirty="0" smtClean="0"/>
            </a:br>
            <a:r>
              <a:rPr lang="en-US" dirty="0"/>
              <a:t>standards.</a:t>
            </a:r>
            <a:r>
              <a:rPr lang="en-US" dirty="0" smtClean="0"/>
              <a:t/>
            </a:r>
            <a:br>
              <a:rPr lang="en-US" dirty="0" smtClean="0"/>
            </a:br>
            <a:endParaRPr lang="en-US" dirty="0">
              <a:solidFill>
                <a:srgbClr val="FF0000"/>
              </a:solidFill>
            </a:endParaRPr>
          </a:p>
        </p:txBody>
      </p:sp>
    </p:spTree>
    <p:extLst>
      <p:ext uri="{BB962C8B-B14F-4D97-AF65-F5344CB8AC3E}">
        <p14:creationId xmlns:p14="http://schemas.microsoft.com/office/powerpoint/2010/main" val="1209359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Sector Management-Concerns</a:t>
            </a:r>
            <a:endParaRPr lang="en-US" dirty="0"/>
          </a:p>
        </p:txBody>
      </p:sp>
      <p:sp>
        <p:nvSpPr>
          <p:cNvPr id="3" name="Content Placeholder 2"/>
          <p:cNvSpPr>
            <a:spLocks noGrp="1"/>
          </p:cNvSpPr>
          <p:nvPr>
            <p:ph idx="1"/>
          </p:nvPr>
        </p:nvSpPr>
        <p:spPr/>
        <p:txBody>
          <a:bodyPr>
            <a:normAutofit/>
          </a:bodyPr>
          <a:lstStyle/>
          <a:p>
            <a:r>
              <a:rPr lang="en-US" dirty="0" smtClean="0">
                <a:solidFill>
                  <a:srgbClr val="FF0000"/>
                </a:solidFill>
              </a:rPr>
              <a:t>Public Financial Management</a:t>
            </a:r>
          </a:p>
          <a:p>
            <a:r>
              <a:rPr lang="en-US" dirty="0"/>
              <a:t>In spite of their good intentions, there are many challenges that have</a:t>
            </a:r>
            <a:r>
              <a:rPr lang="en-US" dirty="0" smtClean="0"/>
              <a:t/>
            </a:r>
            <a:br>
              <a:rPr lang="en-US" dirty="0" smtClean="0"/>
            </a:br>
            <a:r>
              <a:rPr lang="en-US" dirty="0"/>
              <a:t>undermined the full implementation of PFM reforms. There has been</a:t>
            </a:r>
            <a:r>
              <a:rPr lang="en-US" dirty="0" smtClean="0"/>
              <a:t/>
            </a:r>
            <a:br>
              <a:rPr lang="en-US" dirty="0" smtClean="0"/>
            </a:br>
            <a:r>
              <a:rPr lang="en-US" dirty="0"/>
              <a:t>deterioration in budget credibility and predictability over the past</a:t>
            </a:r>
            <a:r>
              <a:rPr lang="en-US" dirty="0" smtClean="0"/>
              <a:t/>
            </a:r>
            <a:br>
              <a:rPr lang="en-US" dirty="0" smtClean="0"/>
            </a:br>
            <a:r>
              <a:rPr lang="en-US" dirty="0"/>
              <a:t>years, indicating inadequate fiscal discipline. Potential suppliers align</a:t>
            </a:r>
            <a:r>
              <a:rPr lang="en-US" dirty="0" smtClean="0"/>
              <a:t/>
            </a:r>
            <a:br>
              <a:rPr lang="en-US" dirty="0" smtClean="0"/>
            </a:br>
            <a:r>
              <a:rPr lang="en-US" dirty="0"/>
              <a:t>themselves to politically powerful elites to influence the contract</a:t>
            </a:r>
            <a:r>
              <a:rPr lang="en-US" dirty="0" smtClean="0"/>
              <a:t/>
            </a:r>
            <a:br>
              <a:rPr lang="en-US" dirty="0" smtClean="0"/>
            </a:br>
            <a:r>
              <a:rPr lang="en-US" dirty="0"/>
              <a:t>awarding process. The ruling elite is forced to look into the public</a:t>
            </a:r>
            <a:r>
              <a:rPr lang="en-US" dirty="0" smtClean="0"/>
              <a:t/>
            </a:r>
            <a:br>
              <a:rPr lang="en-US" dirty="0" smtClean="0"/>
            </a:br>
            <a:r>
              <a:rPr lang="en-US" dirty="0"/>
              <a:t>purse to obtain the necessary resources </a:t>
            </a:r>
            <a:r>
              <a:rPr lang="en-US" dirty="0" smtClean="0"/>
              <a:t>actions </a:t>
            </a:r>
            <a:r>
              <a:rPr lang="en-US" dirty="0"/>
              <a:t>that strongly</a:t>
            </a:r>
            <a:r>
              <a:rPr lang="en-US" dirty="0" smtClean="0"/>
              <a:t/>
            </a:r>
            <a:br>
              <a:rPr lang="en-US" dirty="0" smtClean="0"/>
            </a:br>
            <a:r>
              <a:rPr lang="en-US" dirty="0"/>
              <a:t>undermine PSR</a:t>
            </a:r>
            <a:r>
              <a:rPr lang="en-US" dirty="0" smtClean="0"/>
              <a:t>.</a:t>
            </a:r>
            <a:r>
              <a:rPr lang="en-US" dirty="0"/>
              <a:t> </a:t>
            </a:r>
            <a:r>
              <a:rPr lang="en-US" dirty="0" smtClean="0"/>
              <a:t/>
            </a:r>
            <a:br>
              <a:rPr lang="en-US" dirty="0" smtClean="0"/>
            </a:br>
            <a:endParaRPr lang="en-US" dirty="0">
              <a:solidFill>
                <a:srgbClr val="FF0000"/>
              </a:solidFill>
            </a:endParaRPr>
          </a:p>
        </p:txBody>
      </p:sp>
    </p:spTree>
    <p:extLst>
      <p:ext uri="{BB962C8B-B14F-4D97-AF65-F5344CB8AC3E}">
        <p14:creationId xmlns:p14="http://schemas.microsoft.com/office/powerpoint/2010/main" val="8664297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Sector Compliance</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rgbClr val="FF0000"/>
                </a:solidFill>
              </a:rPr>
              <a:t>Control of Corruption</a:t>
            </a:r>
          </a:p>
          <a:p>
            <a:r>
              <a:rPr lang="en-US" dirty="0"/>
              <a:t>Uganda has a story of contradiction in the area of fighting corruption.</a:t>
            </a:r>
            <a:r>
              <a:rPr lang="en-US" dirty="0" smtClean="0"/>
              <a:t/>
            </a:r>
            <a:br>
              <a:rPr lang="en-US" dirty="0" smtClean="0"/>
            </a:br>
            <a:r>
              <a:rPr lang="en-US" dirty="0"/>
              <a:t>On the one hand, the country has a wide range of comprehensive </a:t>
            </a:r>
            <a:r>
              <a:rPr lang="en-US" dirty="0" smtClean="0"/>
              <a:t>anti- corruption </a:t>
            </a:r>
            <a:r>
              <a:rPr lang="en-US" dirty="0"/>
              <a:t>institutions and extensive legislation, even by </a:t>
            </a:r>
            <a:r>
              <a:rPr lang="en-US" dirty="0" smtClean="0"/>
              <a:t>international standards</a:t>
            </a:r>
            <a:r>
              <a:rPr lang="en-US" dirty="0"/>
              <a:t>; and on the other, weak enforcement of the laws, </a:t>
            </a:r>
            <a:r>
              <a:rPr lang="en-US" dirty="0" smtClean="0"/>
              <a:t>with evidence </a:t>
            </a:r>
            <a:r>
              <a:rPr lang="en-US" dirty="0"/>
              <a:t>that corruption in Uganda has been increasing since </a:t>
            </a:r>
            <a:r>
              <a:rPr lang="en-US" dirty="0" smtClean="0"/>
              <a:t>the mid-2000s.</a:t>
            </a:r>
            <a:r>
              <a:rPr lang="en-US" dirty="0"/>
              <a:t> One of the main agencies mandated by the </a:t>
            </a:r>
            <a:r>
              <a:rPr lang="en-US" dirty="0" smtClean="0"/>
              <a:t>Constitution to </a:t>
            </a:r>
            <a:r>
              <a:rPr lang="en-US" dirty="0"/>
              <a:t>fight corruption is the Inspectorate of Government (IG). Its </a:t>
            </a:r>
            <a:r>
              <a:rPr lang="en-US" dirty="0" smtClean="0"/>
              <a:t>powers include </a:t>
            </a:r>
            <a:r>
              <a:rPr lang="en-US" dirty="0"/>
              <a:t>investigation, arrest and prosecution of the corrupt. </a:t>
            </a:r>
            <a:r>
              <a:rPr lang="en-US" dirty="0" smtClean="0"/>
              <a:t>Other institutions </a:t>
            </a:r>
            <a:r>
              <a:rPr lang="en-US" dirty="0"/>
              <a:t>mandated by law to curb corruption include the </a:t>
            </a:r>
            <a:r>
              <a:rPr lang="en-US" dirty="0" smtClean="0"/>
              <a:t>police, judiciary</a:t>
            </a:r>
            <a:r>
              <a:rPr lang="en-US" dirty="0"/>
              <a:t>, Directorate of Public Prosecutions (DPP) and Parliament.</a:t>
            </a:r>
          </a:p>
        </p:txBody>
      </p:sp>
    </p:spTree>
    <p:extLst>
      <p:ext uri="{BB962C8B-B14F-4D97-AF65-F5344CB8AC3E}">
        <p14:creationId xmlns:p14="http://schemas.microsoft.com/office/powerpoint/2010/main" val="867690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Sector Compliance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solidFill>
                  <a:srgbClr val="FF0000"/>
                </a:solidFill>
              </a:rPr>
              <a:t>Control of Corruption</a:t>
            </a:r>
          </a:p>
          <a:p>
            <a:r>
              <a:rPr lang="en-US" dirty="0"/>
              <a:t>While the number of convictions in corruption-related cases has </a:t>
            </a:r>
            <a:r>
              <a:rPr lang="en-US" dirty="0" smtClean="0"/>
              <a:t>gone up</a:t>
            </a:r>
            <a:r>
              <a:rPr lang="en-US" dirty="0"/>
              <a:t>, largely as a result of the creation of the Anti-Corruption Court </a:t>
            </a:r>
            <a:r>
              <a:rPr lang="en-US" dirty="0" smtClean="0"/>
              <a:t>in 2010</a:t>
            </a:r>
            <a:r>
              <a:rPr lang="en-US" dirty="0"/>
              <a:t>, the number of corruption cases closed due to lack of </a:t>
            </a:r>
            <a:r>
              <a:rPr lang="en-US" dirty="0" smtClean="0"/>
              <a:t>sufficient evidence </a:t>
            </a:r>
            <a:r>
              <a:rPr lang="en-US" dirty="0"/>
              <a:t>has similarly risen, pointing to the weak </a:t>
            </a:r>
            <a:r>
              <a:rPr lang="en-US" dirty="0" smtClean="0"/>
              <a:t>investigative capacity </a:t>
            </a:r>
            <a:r>
              <a:rPr lang="en-US" dirty="0"/>
              <a:t>of anti-corruption agencies</a:t>
            </a:r>
            <a:r>
              <a:rPr lang="en-US" dirty="0" smtClean="0"/>
              <a:t>.</a:t>
            </a:r>
            <a:r>
              <a:rPr lang="en-US" dirty="0"/>
              <a:t> A critical analysis of the reasons behind the lukewarm </a:t>
            </a:r>
            <a:r>
              <a:rPr lang="en-US" dirty="0" smtClean="0"/>
              <a:t>performance of </a:t>
            </a:r>
            <a:r>
              <a:rPr lang="en-US" dirty="0"/>
              <a:t>anti-corruption agencies reveals two related factors. </a:t>
            </a:r>
            <a:r>
              <a:rPr lang="en-US" dirty="0" smtClean="0"/>
              <a:t>Firstly, Uganda’s </a:t>
            </a:r>
            <a:r>
              <a:rPr lang="en-US" dirty="0"/>
              <a:t>top political leaders have influenced, manipulated </a:t>
            </a:r>
            <a:r>
              <a:rPr lang="en-US" dirty="0" smtClean="0"/>
              <a:t>and pressured </a:t>
            </a:r>
            <a:r>
              <a:rPr lang="en-US" dirty="0"/>
              <a:t>anti-corruption institutions in ways that have </a:t>
            </a:r>
            <a:r>
              <a:rPr lang="en-US" dirty="0" smtClean="0"/>
              <a:t>constrained their </a:t>
            </a:r>
            <a:r>
              <a:rPr lang="en-US" dirty="0"/>
              <a:t>effectiveness in checking high-level state misappropriation</a:t>
            </a:r>
            <a:r>
              <a:rPr lang="en-US" dirty="0" smtClean="0"/>
              <a:t/>
            </a:r>
            <a:br>
              <a:rPr lang="en-US" dirty="0" smtClean="0"/>
            </a:br>
            <a:r>
              <a:rPr lang="en-US" dirty="0"/>
              <a:t>of resources. In other words, the ruling elite has too much </a:t>
            </a:r>
            <a:r>
              <a:rPr lang="en-US" dirty="0" smtClean="0"/>
              <a:t>power to </a:t>
            </a:r>
            <a:r>
              <a:rPr lang="en-US" dirty="0"/>
              <a:t>influence anti-corruption agencies to operate to its </a:t>
            </a:r>
            <a:r>
              <a:rPr lang="en-US" dirty="0" smtClean="0"/>
              <a:t>advantage. Secondly</a:t>
            </a:r>
            <a:r>
              <a:rPr lang="en-US" dirty="0"/>
              <a:t>, the increasing political competition in the country </a:t>
            </a:r>
            <a:r>
              <a:rPr lang="en-US" dirty="0" smtClean="0"/>
              <a:t>has made </a:t>
            </a:r>
            <a:r>
              <a:rPr lang="en-US" dirty="0"/>
              <a:t>corruption a strategy for political survival, particularly </a:t>
            </a:r>
            <a:r>
              <a:rPr lang="en-US" dirty="0" smtClean="0"/>
              <a:t>through resource </a:t>
            </a:r>
            <a:r>
              <a:rPr lang="en-US" dirty="0" err="1"/>
              <a:t>mobilisation</a:t>
            </a:r>
            <a:r>
              <a:rPr lang="en-US" dirty="0"/>
              <a:t>.</a:t>
            </a:r>
            <a:endParaRPr lang="en-US" dirty="0">
              <a:solidFill>
                <a:srgbClr val="FF0000"/>
              </a:solidFill>
            </a:endParaRPr>
          </a:p>
        </p:txBody>
      </p:sp>
    </p:spTree>
    <p:extLst>
      <p:ext uri="{BB962C8B-B14F-4D97-AF65-F5344CB8AC3E}">
        <p14:creationId xmlns:p14="http://schemas.microsoft.com/office/powerpoint/2010/main" val="2032537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Sector Compliance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solidFill>
                  <a:srgbClr val="FF0000"/>
                </a:solidFill>
              </a:rPr>
              <a:t>Auditing</a:t>
            </a:r>
          </a:p>
          <a:p>
            <a:r>
              <a:rPr lang="en-US" dirty="0" smtClean="0"/>
              <a:t>Auditing is another strategy for improving compliance.</a:t>
            </a:r>
          </a:p>
          <a:p>
            <a:r>
              <a:rPr lang="en-US" dirty="0" smtClean="0">
                <a:solidFill>
                  <a:srgbClr val="FF0000"/>
                </a:solidFill>
              </a:rPr>
              <a:t>Progress OAG</a:t>
            </a:r>
          </a:p>
          <a:p>
            <a:r>
              <a:rPr lang="en-US" dirty="0" smtClean="0"/>
              <a:t>Auditing </a:t>
            </a:r>
            <a:r>
              <a:rPr lang="en-US" dirty="0"/>
              <a:t>reforms have involved the enactment </a:t>
            </a:r>
            <a:r>
              <a:rPr lang="en-US" dirty="0" smtClean="0"/>
              <a:t>of Audit </a:t>
            </a:r>
            <a:r>
              <a:rPr lang="en-US" dirty="0"/>
              <a:t>Act 2008, and recruitment and </a:t>
            </a:r>
            <a:r>
              <a:rPr lang="en-US" dirty="0" err="1"/>
              <a:t>professionalisation</a:t>
            </a:r>
            <a:r>
              <a:rPr lang="en-US" dirty="0"/>
              <a:t> of </a:t>
            </a:r>
            <a:r>
              <a:rPr lang="en-US" dirty="0" smtClean="0"/>
              <a:t>human resources</a:t>
            </a:r>
            <a:r>
              <a:rPr lang="en-US" dirty="0"/>
              <a:t>, both in the Office of the Auditor General (OAG) and </a:t>
            </a:r>
            <a:r>
              <a:rPr lang="en-US" dirty="0" smtClean="0"/>
              <a:t>within the </a:t>
            </a:r>
            <a:r>
              <a:rPr lang="en-US" dirty="0"/>
              <a:t>internal audit directorate in </a:t>
            </a:r>
            <a:r>
              <a:rPr lang="en-US" dirty="0" err="1"/>
              <a:t>MoFPED</a:t>
            </a:r>
            <a:r>
              <a:rPr lang="en-US" dirty="0"/>
              <a:t>. These improvements </a:t>
            </a:r>
            <a:r>
              <a:rPr lang="en-US" dirty="0" smtClean="0"/>
              <a:t>have led </a:t>
            </a:r>
            <a:r>
              <a:rPr lang="en-US" dirty="0"/>
              <a:t>to timely audits and production of audit reports for </a:t>
            </a:r>
            <a:r>
              <a:rPr lang="en-US" dirty="0" smtClean="0"/>
              <a:t>Parliament’s scrutiny </a:t>
            </a:r>
            <a:r>
              <a:rPr lang="en-US" dirty="0"/>
              <a:t>and discussion. Uganda was the winner of the </a:t>
            </a:r>
            <a:r>
              <a:rPr lang="en-US" dirty="0" smtClean="0"/>
              <a:t>African </a:t>
            </a:r>
            <a:r>
              <a:rPr lang="en-US" dirty="0" err="1" smtClean="0"/>
              <a:t>Organisation</a:t>
            </a:r>
            <a:r>
              <a:rPr lang="en-US" dirty="0" smtClean="0"/>
              <a:t> </a:t>
            </a:r>
            <a:r>
              <a:rPr lang="en-US" dirty="0"/>
              <a:t>of Supreme Audit Institutions (AFROSAI) prize of </a:t>
            </a:r>
            <a:r>
              <a:rPr lang="en-US" dirty="0" smtClean="0"/>
              <a:t>2011 and </a:t>
            </a:r>
            <a:r>
              <a:rPr lang="en-US" dirty="0"/>
              <a:t>2013, and the country’s OAG is rated among the best </a:t>
            </a:r>
            <a:r>
              <a:rPr lang="en-US" dirty="0" smtClean="0"/>
              <a:t>supreme audit </a:t>
            </a:r>
            <a:r>
              <a:rPr lang="en-US" dirty="0"/>
              <a:t>institutions in Africa.</a:t>
            </a:r>
            <a:endParaRPr lang="en-US" dirty="0">
              <a:solidFill>
                <a:srgbClr val="FF0000"/>
              </a:solidFill>
            </a:endParaRPr>
          </a:p>
        </p:txBody>
      </p:sp>
    </p:spTree>
    <p:extLst>
      <p:ext uri="{BB962C8B-B14F-4D97-AF65-F5344CB8AC3E}">
        <p14:creationId xmlns:p14="http://schemas.microsoft.com/office/powerpoint/2010/main" val="20794801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Sector Compliance</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rgbClr val="FF0000"/>
                </a:solidFill>
              </a:rPr>
              <a:t>Gaps-Usage of Audit reports</a:t>
            </a:r>
          </a:p>
          <a:p>
            <a:r>
              <a:rPr lang="en-US" dirty="0"/>
              <a:t>Outcomes from auditing initiatives are poor, however, as the OAG is</a:t>
            </a:r>
            <a:r>
              <a:rPr lang="en-US" dirty="0" smtClean="0"/>
              <a:t/>
            </a:r>
            <a:br>
              <a:rPr lang="en-US" dirty="0" smtClean="0"/>
            </a:br>
            <a:r>
              <a:rPr lang="en-US" dirty="0"/>
              <a:t>a reporting office to Parliament, with limited powers to enforce its</a:t>
            </a:r>
            <a:r>
              <a:rPr lang="en-US" dirty="0" smtClean="0"/>
              <a:t/>
            </a:r>
            <a:br>
              <a:rPr lang="en-US" dirty="0" smtClean="0"/>
            </a:br>
            <a:r>
              <a:rPr lang="en-US" dirty="0"/>
              <a:t>recommendations. Findings indicate that reports submitted by OAG</a:t>
            </a:r>
            <a:r>
              <a:rPr lang="en-US" dirty="0" smtClean="0"/>
              <a:t/>
            </a:r>
            <a:br>
              <a:rPr lang="en-US" dirty="0" smtClean="0"/>
            </a:br>
            <a:r>
              <a:rPr lang="en-US" dirty="0"/>
              <a:t>to parliament take a long time to be debated and not many of the</a:t>
            </a:r>
            <a:r>
              <a:rPr lang="en-US" dirty="0" smtClean="0"/>
              <a:t/>
            </a:r>
            <a:br>
              <a:rPr lang="en-US" dirty="0" smtClean="0"/>
            </a:br>
            <a:r>
              <a:rPr lang="en-US" dirty="0"/>
              <a:t>recommendations are implemented by the executive. In addition,</a:t>
            </a:r>
            <a:r>
              <a:rPr lang="en-US" dirty="0" smtClean="0"/>
              <a:t/>
            </a:r>
            <a:br>
              <a:rPr lang="en-US" dirty="0" smtClean="0"/>
            </a:br>
            <a:r>
              <a:rPr lang="en-US" dirty="0"/>
              <a:t>parliamentary committees turn to audit reports to fight political</a:t>
            </a:r>
            <a:r>
              <a:rPr lang="en-US" dirty="0" smtClean="0"/>
              <a:t/>
            </a:r>
            <a:br>
              <a:rPr lang="en-US" dirty="0" smtClean="0"/>
            </a:br>
            <a:r>
              <a:rPr lang="en-US" dirty="0"/>
              <a:t>wars, leading to the </a:t>
            </a:r>
            <a:r>
              <a:rPr lang="en-US" dirty="0" err="1"/>
              <a:t>prioritisation</a:t>
            </a:r>
            <a:r>
              <a:rPr lang="en-US" dirty="0"/>
              <a:t> of reports in which politicians see </a:t>
            </a:r>
            <a:r>
              <a:rPr lang="en-US" dirty="0" smtClean="0"/>
              <a:t>an opportunity </a:t>
            </a:r>
            <a:r>
              <a:rPr lang="en-US" dirty="0"/>
              <a:t>to score political points. In return, cabinet often </a:t>
            </a:r>
            <a:r>
              <a:rPr lang="en-US" dirty="0" smtClean="0"/>
              <a:t>ignores reports </a:t>
            </a:r>
            <a:r>
              <a:rPr lang="en-US" dirty="0"/>
              <a:t>that come from parliament.</a:t>
            </a:r>
            <a:r>
              <a:rPr lang="en-US" dirty="0" smtClean="0"/>
              <a:t/>
            </a:r>
            <a:br>
              <a:rPr lang="en-US" dirty="0" smtClean="0"/>
            </a:br>
            <a:endParaRPr lang="en-US" dirty="0"/>
          </a:p>
        </p:txBody>
      </p:sp>
    </p:spTree>
    <p:extLst>
      <p:ext uri="{BB962C8B-B14F-4D97-AF65-F5344CB8AC3E}">
        <p14:creationId xmlns:p14="http://schemas.microsoft.com/office/powerpoint/2010/main" val="20822365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Donors as accomplices to political manipulation</a:t>
            </a:r>
            <a:endParaRPr lang="en-US" dirty="0"/>
          </a:p>
        </p:txBody>
      </p:sp>
      <p:sp>
        <p:nvSpPr>
          <p:cNvPr id="3" name="Content Placeholder 2"/>
          <p:cNvSpPr>
            <a:spLocks noGrp="1"/>
          </p:cNvSpPr>
          <p:nvPr>
            <p:ph idx="1"/>
          </p:nvPr>
        </p:nvSpPr>
        <p:spPr/>
        <p:txBody>
          <a:bodyPr/>
          <a:lstStyle/>
          <a:p>
            <a:r>
              <a:rPr lang="en-US" dirty="0"/>
              <a:t>The current wave of public sector reforms by and large did not </a:t>
            </a:r>
            <a:r>
              <a:rPr lang="en-US" dirty="0" smtClean="0"/>
              <a:t>originate internally </a:t>
            </a:r>
            <a:r>
              <a:rPr lang="en-US" dirty="0"/>
              <a:t>from the vision of a political leader or set of leaders </a:t>
            </a:r>
            <a:r>
              <a:rPr lang="en-US" dirty="0" smtClean="0"/>
              <a:t>whose personal </a:t>
            </a:r>
            <a:r>
              <a:rPr lang="en-US" dirty="0"/>
              <a:t>decision to sponsor reform resonates throughout </a:t>
            </a:r>
            <a:r>
              <a:rPr lang="en-US" dirty="0" smtClean="0"/>
              <a:t>cabinet and </a:t>
            </a:r>
            <a:r>
              <a:rPr lang="en-US" dirty="0"/>
              <a:t>the executive branch. Instead, the reforms originated externally </a:t>
            </a:r>
            <a:r>
              <a:rPr lang="en-US" dirty="0" smtClean="0"/>
              <a:t>as a </a:t>
            </a:r>
            <a:r>
              <a:rPr lang="en-US" dirty="0"/>
              <a:t>result of donor interests. Donors have been the driving force </a:t>
            </a:r>
            <a:r>
              <a:rPr lang="en-US" dirty="0" smtClean="0"/>
              <a:t>behind the </a:t>
            </a:r>
            <a:r>
              <a:rPr lang="en-US" dirty="0"/>
              <a:t>major PSRs, with the NRM government only rallying behind </a:t>
            </a:r>
            <a:r>
              <a:rPr lang="en-US" dirty="0" smtClean="0"/>
              <a:t>those that </a:t>
            </a:r>
            <a:r>
              <a:rPr lang="en-US" dirty="0"/>
              <a:t>support its continuity, while those that threaten its grip on </a:t>
            </a:r>
            <a:r>
              <a:rPr lang="en-US" dirty="0" smtClean="0"/>
              <a:t>power are </a:t>
            </a:r>
            <a:r>
              <a:rPr lang="en-US" dirty="0"/>
              <a:t>either frustrated or manipulated to serve the regime’s interests.</a:t>
            </a:r>
          </a:p>
        </p:txBody>
      </p:sp>
    </p:spTree>
    <p:extLst>
      <p:ext uri="{BB962C8B-B14F-4D97-AF65-F5344CB8AC3E}">
        <p14:creationId xmlns:p14="http://schemas.microsoft.com/office/powerpoint/2010/main" val="37189950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Review existing laws that have a bearing on public sector transformation programs to address the current context e.g. Public Health Act cap 281, enacted in 1935</a:t>
            </a:r>
          </a:p>
          <a:p>
            <a:r>
              <a:rPr lang="en-US" dirty="0" smtClean="0"/>
              <a:t>Demand for accountability from the Executive for International and regional treaties, protocols and agreements signed to improve the education, health and agricultural sector among others. Demand for accountability to plans, budgets and policies and laws intended to transform the public sector programs.</a:t>
            </a:r>
          </a:p>
          <a:p>
            <a:r>
              <a:rPr lang="en-US" dirty="0" smtClean="0"/>
              <a:t>Integrate expert opinions in the legislative making and reviews including views from professional bodies like ULS, UMA, UNATU, NGOs that work on specific issues, academia etc.</a:t>
            </a:r>
          </a:p>
          <a:p>
            <a:r>
              <a:rPr lang="en-US" dirty="0" smtClean="0"/>
              <a:t>Ensure that reports from OAG are implemented.</a:t>
            </a:r>
          </a:p>
          <a:p>
            <a:r>
              <a:rPr lang="en-US" dirty="0" smtClean="0"/>
              <a:t>Publicize gaps in management and compliance by government of Uganda and provide alternatives to address the issues with regard to public sector transformation programs.</a:t>
            </a:r>
          </a:p>
          <a:p>
            <a:r>
              <a:rPr lang="en-US" dirty="0" smtClean="0"/>
              <a:t>Monitor public sector transformation programs and ensure that voices of beneficiaries also inform monitoring reports of Parliament.</a:t>
            </a:r>
          </a:p>
          <a:p>
            <a:endParaRPr lang="en-US" dirty="0"/>
          </a:p>
        </p:txBody>
      </p:sp>
    </p:spTree>
    <p:extLst>
      <p:ext uri="{BB962C8B-B14F-4D97-AF65-F5344CB8AC3E}">
        <p14:creationId xmlns:p14="http://schemas.microsoft.com/office/powerpoint/2010/main" val="27975465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p:txBody>
          <a:bodyPr/>
          <a:lstStyle/>
          <a:p>
            <a:r>
              <a:rPr lang="en-US" dirty="0" smtClean="0"/>
              <a:t>Advocate for the implementation of reports from parliamentary monitoring on different public sector transformation programs.</a:t>
            </a:r>
            <a:endParaRPr lang="en-US" dirty="0"/>
          </a:p>
        </p:txBody>
      </p:sp>
    </p:spTree>
    <p:extLst>
      <p:ext uri="{BB962C8B-B14F-4D97-AF65-F5344CB8AC3E}">
        <p14:creationId xmlns:p14="http://schemas.microsoft.com/office/powerpoint/2010/main" val="28027899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smtClean="0"/>
              <a:t>Effective States and Inclusive Development (Briefing No. 23) (2016)  Public Sector Reform in Uganda, behind the façade: retrieved on June 23 2022 </a:t>
            </a:r>
            <a:r>
              <a:rPr lang="en-US" dirty="0" smtClean="0">
                <a:hlinkClick r:id="rId2"/>
              </a:rPr>
              <a:t>https://www.effective-states.org/wp-content/uploads/2016/10/briefing_papersfinal-pdfsesid_bp_23_public-sector-reform-Uganda.pdf</a:t>
            </a:r>
            <a:endParaRPr lang="en-US" dirty="0" smtClean="0"/>
          </a:p>
          <a:p>
            <a:r>
              <a:rPr lang="en-US" smtClean="0"/>
              <a:t>NDP </a:t>
            </a:r>
            <a:r>
              <a:rPr lang="en-US" smtClean="0"/>
              <a:t>III (2020-2025)</a:t>
            </a:r>
            <a:endParaRPr lang="en-US" dirty="0" smtClean="0"/>
          </a:p>
          <a:p>
            <a:r>
              <a:rPr lang="en-US" dirty="0" smtClean="0"/>
              <a:t>World bank (2018)</a:t>
            </a:r>
          </a:p>
          <a:p>
            <a:r>
              <a:rPr lang="en-US" dirty="0" smtClean="0"/>
              <a:t>Government of Uganda (1995) Constitution of the Republic of Uganda</a:t>
            </a:r>
          </a:p>
          <a:p>
            <a:endParaRPr lang="en-US" dirty="0" smtClean="0"/>
          </a:p>
          <a:p>
            <a:endParaRPr lang="en-US" dirty="0"/>
          </a:p>
        </p:txBody>
      </p:sp>
    </p:spTree>
    <p:extLst>
      <p:ext uri="{BB962C8B-B14F-4D97-AF65-F5344CB8AC3E}">
        <p14:creationId xmlns:p14="http://schemas.microsoft.com/office/powerpoint/2010/main" val="932350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646</TotalTime>
  <Words>1482</Words>
  <Application>Microsoft Office PowerPoint</Application>
  <PresentationFormat>Widescreen</PresentationFormat>
  <Paragraphs>92</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Calibri Light</vt:lpstr>
      <vt:lpstr>Office Theme</vt:lpstr>
      <vt:lpstr>Role of Citizens’ Participation in Enhancing Parliament’s Mandate of Promoting Accountability and Efficient Service Delivery in the Public Sector in Uganda</vt:lpstr>
      <vt:lpstr>Lay out of the presentation</vt:lpstr>
      <vt:lpstr>Definitions</vt:lpstr>
      <vt:lpstr>What is civil society?</vt:lpstr>
      <vt:lpstr>Objectives of Public Sector Transformation</vt:lpstr>
      <vt:lpstr>Why citizen participation matters in public service sector transformation</vt:lpstr>
      <vt:lpstr>How citizens participate in public sector transformation programs</vt:lpstr>
      <vt:lpstr>Role of citizen participation in enhancing Parliament’s mandate for Accountability and Efficient service delivery </vt:lpstr>
      <vt:lpstr>Areas for attention of Parliament of Uganda Public Sector Reforms</vt:lpstr>
      <vt:lpstr>Public Sector Reforms</vt:lpstr>
      <vt:lpstr>Public Sector Effectiveness</vt:lpstr>
      <vt:lpstr>Public Sector Management-Concerns</vt:lpstr>
      <vt:lpstr>Public sector management-Concerns</vt:lpstr>
      <vt:lpstr>Public sector management-Concerns</vt:lpstr>
      <vt:lpstr>Public Sector Management-Concerns </vt:lpstr>
      <vt:lpstr>Public Sector Management-Concerns</vt:lpstr>
      <vt:lpstr>Public Sector Compliance</vt:lpstr>
      <vt:lpstr>Public Sector Compliance</vt:lpstr>
      <vt:lpstr>Public Sector Compliance</vt:lpstr>
      <vt:lpstr>Public Sector Compliance</vt:lpstr>
      <vt:lpstr>Donors as accomplices to political manipulation</vt:lpstr>
      <vt:lpstr>Recommendations</vt:lpstr>
      <vt:lpstr>Recommendations</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41</cp:revision>
  <dcterms:created xsi:type="dcterms:W3CDTF">2022-06-23T06:39:31Z</dcterms:created>
  <dcterms:modified xsi:type="dcterms:W3CDTF">2022-06-28T11:21:22Z</dcterms:modified>
</cp:coreProperties>
</file>